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60" r:id="rId3"/>
    <p:sldId id="276" r:id="rId4"/>
    <p:sldId id="257" r:id="rId5"/>
    <p:sldId id="273" r:id="rId6"/>
    <p:sldId id="272" r:id="rId7"/>
    <p:sldId id="275" r:id="rId8"/>
    <p:sldId id="274" r:id="rId9"/>
    <p:sldId id="270" r:id="rId10"/>
    <p:sldId id="277" r:id="rId11"/>
    <p:sldId id="269" r:id="rId12"/>
    <p:sldId id="261" r:id="rId13"/>
    <p:sldId id="262" r:id="rId14"/>
    <p:sldId id="263" r:id="rId15"/>
    <p:sldId id="266" r:id="rId16"/>
    <p:sldId id="265" r:id="rId17"/>
    <p:sldId id="267" r:id="rId18"/>
    <p:sldId id="268" r:id="rId19"/>
    <p:sldId id="264" r:id="rId20"/>
    <p:sldId id="278" r:id="rId21"/>
    <p:sldId id="271" r:id="rId22"/>
    <p:sldId id="279" r:id="rId23"/>
    <p:sldId id="280" r:id="rId24"/>
    <p:sldId id="282" r:id="rId25"/>
    <p:sldId id="283" r:id="rId26"/>
    <p:sldId id="281" r:id="rId27"/>
  </p:sldIdLst>
  <p:sldSz cx="9144000" cy="5143500" type="screen16x9"/>
  <p:notesSz cx="6858000" cy="9144000"/>
  <p:embeddedFontLst>
    <p:embeddedFont>
      <p:font typeface="Oswald" panose="020B0604020202020204" charset="0"/>
      <p:regular r:id="rId29"/>
      <p:bold r:id="rId30"/>
    </p:embeddedFont>
    <p:embeddedFont>
      <p:font typeface="Average"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16" d="100"/>
          <a:sy n="116" d="100"/>
        </p:scale>
        <p:origin x="49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a840678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a84067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686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161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277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7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11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77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5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10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55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a840678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a84067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525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a840678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a84067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292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15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387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4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850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303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a840678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a84067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13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5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65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9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01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4a84067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4a84067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33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nirdpr.org.in/nird_docs/sb/doc7.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0" y="923404"/>
            <a:ext cx="9012432" cy="1730100"/>
          </a:xfrm>
          <a:prstGeom prst="rect">
            <a:avLst/>
          </a:prstGeom>
        </p:spPr>
        <p:txBody>
          <a:bodyPr spcFirstLastPara="1" wrap="square" lIns="91425" tIns="91425" rIns="91425" bIns="91425" anchor="b" anchorCtr="0">
            <a:noAutofit/>
          </a:bodyPr>
          <a:lstStyle/>
          <a:p>
            <a:pPr lvl="0"/>
            <a:r>
              <a:rPr lang="en-US" sz="3200" b="1" dirty="0" smtClean="0"/>
              <a:t>Social </a:t>
            </a:r>
            <a:r>
              <a:rPr lang="en-US" sz="3200" b="1" dirty="0"/>
              <a:t>construction and globalization of </a:t>
            </a:r>
            <a:r>
              <a:rPr lang="en-US" sz="3200" b="1" dirty="0">
                <a:solidFill>
                  <a:schemeClr val="accent5"/>
                </a:solidFill>
              </a:rPr>
              <a:t>wilderness</a:t>
            </a:r>
            <a:r>
              <a:rPr lang="en-US" sz="3200" b="1" dirty="0"/>
              <a:t> : international </a:t>
            </a:r>
            <a:r>
              <a:rPr lang="en-US" sz="3200" b="1" dirty="0">
                <a:solidFill>
                  <a:schemeClr val="accent5"/>
                </a:solidFill>
              </a:rPr>
              <a:t>public opinion </a:t>
            </a:r>
            <a:r>
              <a:rPr lang="en-US" sz="3200" b="1" dirty="0"/>
              <a:t>vs people's doubts in </a:t>
            </a:r>
            <a:r>
              <a:rPr lang="en-US" sz="3200" b="1" dirty="0" smtClean="0"/>
              <a:t/>
            </a:r>
            <a:br>
              <a:rPr lang="en-US" sz="3200" b="1" dirty="0" smtClean="0"/>
            </a:br>
            <a:r>
              <a:rPr lang="en-US" sz="3200" b="1" dirty="0" smtClean="0"/>
              <a:t>the </a:t>
            </a:r>
            <a:r>
              <a:rPr lang="en-US" sz="3200" b="1" dirty="0"/>
              <a:t>case of </a:t>
            </a:r>
            <a:r>
              <a:rPr lang="en-US" sz="3200" b="1" dirty="0">
                <a:solidFill>
                  <a:schemeClr val="accent5"/>
                </a:solidFill>
              </a:rPr>
              <a:t>Amazon</a:t>
            </a:r>
            <a:r>
              <a:rPr lang="en-US" sz="3200" b="1" dirty="0"/>
              <a:t> </a:t>
            </a:r>
            <a:r>
              <a:rPr lang="en-US" sz="3200" b="1" dirty="0" smtClean="0"/>
              <a:t>rainforest</a:t>
            </a:r>
            <a:endParaRPr sz="3200" dirty="0"/>
          </a:p>
        </p:txBody>
      </p:sp>
      <p:sp>
        <p:nvSpPr>
          <p:cNvPr id="60" name="Google Shape;60;p13"/>
          <p:cNvSpPr txBox="1">
            <a:spLocks noGrp="1"/>
          </p:cNvSpPr>
          <p:nvPr>
            <p:ph type="subTitle" idx="1"/>
          </p:nvPr>
        </p:nvSpPr>
        <p:spPr>
          <a:xfrm>
            <a:off x="3226712" y="3058964"/>
            <a:ext cx="2858578" cy="1026233"/>
          </a:xfrm>
          <a:prstGeom prst="rect">
            <a:avLst/>
          </a:prstGeom>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sz="1800" dirty="0">
                <a:solidFill>
                  <a:schemeClr val="dk1"/>
                </a:solidFill>
                <a:latin typeface="Oswald"/>
                <a:ea typeface="Oswald"/>
                <a:cs typeface="Oswald"/>
                <a:sym typeface="Oswald"/>
              </a:rPr>
              <a:t>Pierre Cilluffo Grimaldi </a:t>
            </a:r>
            <a:endParaRPr lang="fr" sz="1800" dirty="0" smtClean="0">
              <a:solidFill>
                <a:schemeClr val="dk1"/>
              </a:solidFill>
              <a:latin typeface="Oswald"/>
              <a:ea typeface="Oswald"/>
              <a:cs typeface="Oswald"/>
              <a:sym typeface="Oswald"/>
            </a:endParaRPr>
          </a:p>
          <a:p>
            <a:pPr marL="0" lvl="0" indent="0" algn="ctr" rtl="0">
              <a:spcBef>
                <a:spcPts val="0"/>
              </a:spcBef>
              <a:spcAft>
                <a:spcPts val="0"/>
              </a:spcAft>
              <a:buNone/>
            </a:pPr>
            <a:r>
              <a:rPr lang="fr-FR" sz="1800" dirty="0" smtClean="0">
                <a:solidFill>
                  <a:schemeClr val="dk1"/>
                </a:solidFill>
                <a:latin typeface="Oswald"/>
                <a:ea typeface="Oswald"/>
                <a:cs typeface="Oswald"/>
                <a:sym typeface="Oswald"/>
              </a:rPr>
              <a:t>GRIPIC - Sorbonne Université</a:t>
            </a:r>
            <a:endParaRPr sz="1800" dirty="0">
              <a:solidFill>
                <a:schemeClr val="dk1"/>
              </a:solidFill>
              <a:latin typeface="Oswald"/>
              <a:ea typeface="Oswald"/>
              <a:cs typeface="Oswald"/>
              <a:sym typeface="Oswald"/>
            </a:endParaRPr>
          </a:p>
          <a:p>
            <a:pPr marL="0" lvl="0" indent="0" algn="ctr" rtl="0">
              <a:spcBef>
                <a:spcPts val="0"/>
              </a:spcBef>
              <a:spcAft>
                <a:spcPts val="0"/>
              </a:spcAft>
              <a:buNone/>
            </a:pPr>
            <a:r>
              <a:rPr lang="fr" sz="1200" dirty="0" smtClean="0">
                <a:solidFill>
                  <a:schemeClr val="dk1"/>
                </a:solidFill>
                <a:latin typeface="Oswald"/>
                <a:ea typeface="Oswald"/>
                <a:cs typeface="Oswald"/>
                <a:sym typeface="Oswald"/>
              </a:rPr>
              <a:t>University conference - UPPA - 07/11/2022</a:t>
            </a:r>
            <a:endParaRPr sz="1200" dirty="0">
              <a:solidFill>
                <a:schemeClr val="dk1"/>
              </a:solidFill>
              <a:latin typeface="Oswald"/>
              <a:ea typeface="Oswald"/>
              <a:cs typeface="Oswald"/>
              <a:sym typeface="Oswald"/>
            </a:endParaRPr>
          </a:p>
        </p:txBody>
      </p:sp>
      <p:pic>
        <p:nvPicPr>
          <p:cNvPr id="2" name="Image 1"/>
          <p:cNvPicPr>
            <a:picLocks noChangeAspect="1"/>
          </p:cNvPicPr>
          <p:nvPr/>
        </p:nvPicPr>
        <p:blipFill>
          <a:blip r:embed="rId3">
            <a:lum bright="70000" contrast="-70000"/>
          </a:blip>
          <a:stretch>
            <a:fillRect/>
          </a:stretch>
        </p:blipFill>
        <p:spPr>
          <a:xfrm>
            <a:off x="8209865" y="143122"/>
            <a:ext cx="653861" cy="864476"/>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597" y="2905092"/>
            <a:ext cx="523948" cy="2374667"/>
          </a:xfrm>
          <a:prstGeom prst="rect">
            <a:avLst/>
          </a:prstGeom>
        </p:spPr>
      </p:pic>
      <p:pic>
        <p:nvPicPr>
          <p:cNvPr id="6" name="Image 5"/>
          <p:cNvPicPr>
            <a:picLocks noChangeAspect="1"/>
          </p:cNvPicPr>
          <p:nvPr/>
        </p:nvPicPr>
        <p:blipFill>
          <a:blip r:embed="rId5"/>
          <a:stretch>
            <a:fillRect/>
          </a:stretch>
        </p:blipFill>
        <p:spPr>
          <a:xfrm>
            <a:off x="7030457" y="2901629"/>
            <a:ext cx="524301" cy="23715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44846" y="2413457"/>
            <a:ext cx="4045200" cy="1710300"/>
          </a:xfrm>
          <a:prstGeom prst="rect">
            <a:avLst/>
          </a:prstGeom>
        </p:spPr>
        <p:txBody>
          <a:bodyPr spcFirstLastPara="1" wrap="square" lIns="91425" tIns="91425" rIns="91425" bIns="91425" anchor="b" anchorCtr="0">
            <a:noAutofit/>
          </a:bodyPr>
          <a:lstStyle/>
          <a:p>
            <a:pPr lvl="0"/>
            <a:r>
              <a:rPr lang="fr-FR" sz="2400" dirty="0" smtClean="0"/>
              <a:t>Chaos </a:t>
            </a:r>
            <a:r>
              <a:rPr lang="fr-FR" sz="2400" dirty="0"/>
              <a:t>environnemental et </a:t>
            </a:r>
            <a:r>
              <a:rPr lang="fr-FR" sz="2400" b="1" dirty="0"/>
              <a:t>impunité perçue </a:t>
            </a:r>
            <a:r>
              <a:rPr lang="fr-FR" sz="2400" dirty="0"/>
              <a:t>: une hégémonie culturelle vers le développement sauvage </a:t>
            </a:r>
            <a:br>
              <a:rPr lang="fr-FR" sz="2400" dirty="0"/>
            </a:br>
            <a:r>
              <a:rPr lang="fr-FR" sz="2400" dirty="0"/>
              <a:t/>
            </a:r>
            <a:br>
              <a:rPr lang="fr-FR" sz="2400" dirty="0"/>
            </a:br>
            <a:endParaRPr sz="24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8" y="2863376"/>
            <a:ext cx="523948" cy="2374667"/>
          </a:xfrm>
          <a:prstGeom prst="rect">
            <a:avLst/>
          </a:prstGeom>
        </p:spPr>
      </p:pic>
      <p:sp>
        <p:nvSpPr>
          <p:cNvPr id="3" name="Rectangle 2"/>
          <p:cNvSpPr/>
          <p:nvPr/>
        </p:nvSpPr>
        <p:spPr>
          <a:xfrm>
            <a:off x="-63420" y="282270"/>
            <a:ext cx="4661733" cy="830997"/>
          </a:xfrm>
          <a:prstGeom prst="rect">
            <a:avLst/>
          </a:prstGeom>
        </p:spPr>
        <p:txBody>
          <a:bodyPr wrap="square">
            <a:spAutoFit/>
          </a:bodyPr>
          <a:lstStyle/>
          <a:p>
            <a:pPr algn="ctr"/>
            <a:r>
              <a:rPr lang="en-US" sz="1600" b="1" dirty="0">
                <a:solidFill>
                  <a:srgbClr val="FFFFFF"/>
                </a:solidFill>
                <a:latin typeface="Oswald"/>
                <a:sym typeface="Oswald"/>
              </a:rPr>
              <a:t>Social construction and globalization of </a:t>
            </a:r>
            <a:endParaRPr lang="en-US" sz="1600" b="1" dirty="0" smtClean="0">
              <a:solidFill>
                <a:srgbClr val="FFFFFF"/>
              </a:solidFill>
              <a:latin typeface="Oswald"/>
              <a:sym typeface="Oswald"/>
            </a:endParaRPr>
          </a:p>
          <a:p>
            <a:pPr algn="ctr"/>
            <a:r>
              <a:rPr lang="en-US" sz="1600" b="1" dirty="0" smtClean="0">
                <a:solidFill>
                  <a:srgbClr val="FFD966"/>
                </a:solidFill>
                <a:latin typeface="Oswald"/>
                <a:sym typeface="Oswald"/>
              </a:rPr>
              <a:t>wilderness</a:t>
            </a:r>
            <a:r>
              <a:rPr lang="en-US" sz="1600" b="1" dirty="0" smtClean="0">
                <a:solidFill>
                  <a:srgbClr val="FFFFFF"/>
                </a:solidFill>
                <a:latin typeface="Oswald"/>
                <a:sym typeface="Oswald"/>
              </a:rPr>
              <a:t> </a:t>
            </a:r>
            <a:r>
              <a:rPr lang="en-US" sz="1600" b="1" dirty="0">
                <a:solidFill>
                  <a:srgbClr val="FFFFFF"/>
                </a:solidFill>
                <a:latin typeface="Oswald"/>
                <a:sym typeface="Oswald"/>
              </a:rPr>
              <a:t>: international </a:t>
            </a:r>
            <a:r>
              <a:rPr lang="en-US" sz="1600" b="1" dirty="0">
                <a:solidFill>
                  <a:srgbClr val="FFD966"/>
                </a:solidFill>
                <a:latin typeface="Oswald"/>
                <a:sym typeface="Oswald"/>
              </a:rPr>
              <a:t>public opinion </a:t>
            </a:r>
            <a:r>
              <a:rPr lang="en-US" sz="1600" b="1" dirty="0">
                <a:solidFill>
                  <a:srgbClr val="FFFFFF"/>
                </a:solidFill>
                <a:latin typeface="Oswald"/>
                <a:sym typeface="Oswald"/>
              </a:rPr>
              <a:t>vs </a:t>
            </a:r>
            <a:endParaRPr lang="en-US" sz="1600" b="1" dirty="0" smtClean="0">
              <a:solidFill>
                <a:srgbClr val="FFFFFF"/>
              </a:solidFill>
              <a:latin typeface="Oswald"/>
              <a:sym typeface="Oswald"/>
            </a:endParaRPr>
          </a:p>
          <a:p>
            <a:pPr algn="ctr"/>
            <a:r>
              <a:rPr lang="en-US" sz="1600" b="1" dirty="0" smtClean="0">
                <a:solidFill>
                  <a:srgbClr val="FFFFFF"/>
                </a:solidFill>
                <a:latin typeface="Oswald"/>
                <a:sym typeface="Oswald"/>
              </a:rPr>
              <a:t>people's </a:t>
            </a:r>
            <a:r>
              <a:rPr lang="en-US" sz="1600" b="1" dirty="0">
                <a:solidFill>
                  <a:srgbClr val="FFFFFF"/>
                </a:solidFill>
                <a:latin typeface="Oswald"/>
                <a:sym typeface="Oswald"/>
              </a:rPr>
              <a:t>doubts </a:t>
            </a:r>
            <a:r>
              <a:rPr lang="en-US" sz="1600" b="1" dirty="0" smtClean="0">
                <a:solidFill>
                  <a:srgbClr val="FFFFFF"/>
                </a:solidFill>
                <a:latin typeface="Oswald"/>
                <a:sym typeface="Oswald"/>
              </a:rPr>
              <a:t>in the </a:t>
            </a:r>
            <a:r>
              <a:rPr lang="en-US" sz="1600" b="1" dirty="0">
                <a:solidFill>
                  <a:srgbClr val="FFFFFF"/>
                </a:solidFill>
                <a:latin typeface="Oswald"/>
                <a:sym typeface="Oswald"/>
              </a:rPr>
              <a:t>case of </a:t>
            </a:r>
            <a:r>
              <a:rPr lang="en-US" sz="1600" b="1" dirty="0">
                <a:solidFill>
                  <a:srgbClr val="FFD966"/>
                </a:solidFill>
                <a:latin typeface="Oswald"/>
                <a:sym typeface="Oswald"/>
              </a:rPr>
              <a:t>Amazon</a:t>
            </a:r>
            <a:r>
              <a:rPr lang="en-US" sz="1600" b="1" dirty="0">
                <a:solidFill>
                  <a:srgbClr val="FFFFFF"/>
                </a:solidFill>
                <a:latin typeface="Oswald"/>
                <a:sym typeface="Oswald"/>
              </a:rPr>
              <a:t> rainforest</a:t>
            </a:r>
            <a:endParaRPr lang="fr-FR" sz="900" dirty="0"/>
          </a:p>
        </p:txBody>
      </p:sp>
      <p:sp>
        <p:nvSpPr>
          <p:cNvPr id="7" name="Rectangle 6"/>
          <p:cNvSpPr/>
          <p:nvPr/>
        </p:nvSpPr>
        <p:spPr>
          <a:xfrm>
            <a:off x="4518611" y="983786"/>
            <a:ext cx="1503938" cy="3154710"/>
          </a:xfrm>
          <a:prstGeom prst="rect">
            <a:avLst/>
          </a:prstGeom>
        </p:spPr>
        <p:txBody>
          <a:bodyPr wrap="none">
            <a:spAutoFit/>
          </a:bodyPr>
          <a:lstStyle/>
          <a:p>
            <a:r>
              <a:rPr lang="fr" sz="19900" dirty="0" smtClean="0">
                <a:solidFill>
                  <a:srgbClr val="37474F"/>
                </a:solidFill>
                <a:latin typeface="Average"/>
                <a:sym typeface="Average"/>
              </a:rPr>
              <a:t>2</a:t>
            </a:r>
            <a:endParaRPr lang="fr-FR" sz="16600" dirty="0"/>
          </a:p>
        </p:txBody>
      </p:sp>
      <p:pic>
        <p:nvPicPr>
          <p:cNvPr id="2" name="Image 1"/>
          <p:cNvPicPr>
            <a:picLocks noChangeAspect="1"/>
          </p:cNvPicPr>
          <p:nvPr/>
        </p:nvPicPr>
        <p:blipFill>
          <a:blip r:embed="rId4"/>
          <a:stretch>
            <a:fillRect/>
          </a:stretch>
        </p:blipFill>
        <p:spPr>
          <a:xfrm>
            <a:off x="5942846" y="822301"/>
            <a:ext cx="3201154" cy="3477679"/>
          </a:xfrm>
          <a:prstGeom prst="rect">
            <a:avLst/>
          </a:prstGeom>
        </p:spPr>
      </p:pic>
    </p:spTree>
    <p:extLst>
      <p:ext uri="{BB962C8B-B14F-4D97-AF65-F5344CB8AC3E}">
        <p14:creationId xmlns:p14="http://schemas.microsoft.com/office/powerpoint/2010/main" val="386065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504608"/>
            <a:ext cx="8520600" cy="3416400"/>
          </a:xfrm>
          <a:prstGeom prst="rect">
            <a:avLst/>
          </a:prstGeom>
        </p:spPr>
        <p:txBody>
          <a:bodyPr spcFirstLastPara="1" wrap="square" lIns="91425" tIns="91425" rIns="91425" bIns="91425" anchor="t" anchorCtr="0">
            <a:noAutofit/>
          </a:bodyPr>
          <a:lstStyle/>
          <a:p>
            <a:pPr marL="285750" indent="-285750" algn="just">
              <a:spcBef>
                <a:spcPts val="1600"/>
              </a:spcBef>
              <a:buFont typeface="Wingdings" panose="05000000000000000000" pitchFamily="2" charset="2"/>
              <a:buChar char="Ø"/>
            </a:pPr>
            <a:r>
              <a:rPr lang="fr-FR" dirty="0">
                <a:solidFill>
                  <a:schemeClr val="tx1">
                    <a:lumMod val="85000"/>
                  </a:schemeClr>
                </a:solidFill>
              </a:rPr>
              <a:t>Le cas Amazonien montre que seul </a:t>
            </a:r>
            <a:r>
              <a:rPr lang="fr-FR" dirty="0">
                <a:solidFill>
                  <a:schemeClr val="accent5"/>
                </a:solidFill>
              </a:rPr>
              <a:t>l’ordre d’une société </a:t>
            </a:r>
            <a:r>
              <a:rPr lang="fr-FR" dirty="0">
                <a:solidFill>
                  <a:schemeClr val="tx1">
                    <a:lumMod val="85000"/>
                  </a:schemeClr>
                </a:solidFill>
              </a:rPr>
              <a:t>protège l’environnement contre les excès de la surconsommation, du marché, des mafias et l’hommerie. Un Brésil, terre de conflits internes avec 618 000 morts par balles entre 2007 et 2017, soit plus que la guerre en Syrie. Le bilan de la criminalité au Brésil est terrible et joue un rôle important sur l’environnement global. </a:t>
            </a:r>
            <a:endParaRPr lang="fr-FR" dirty="0" smtClean="0">
              <a:solidFill>
                <a:schemeClr val="tx1">
                  <a:lumMod val="85000"/>
                </a:schemeClr>
              </a:solidFill>
            </a:endParaRPr>
          </a:p>
          <a:p>
            <a:pPr marL="0" indent="0" algn="just">
              <a:spcBef>
                <a:spcPts val="1600"/>
              </a:spcBef>
              <a:buNone/>
            </a:pPr>
            <a:endParaRPr lang="fr-FR" dirty="0">
              <a:solidFill>
                <a:schemeClr val="tx1">
                  <a:lumMod val="85000"/>
                </a:schemeClr>
              </a:solidFill>
            </a:endParaRPr>
          </a:p>
          <a:p>
            <a:pPr marL="285750" lvl="0" indent="-285750" algn="just">
              <a:spcBef>
                <a:spcPts val="1600"/>
              </a:spcBef>
              <a:buFont typeface="Wingdings" panose="05000000000000000000" pitchFamily="2" charset="2"/>
              <a:buChar char="Ø"/>
            </a:pPr>
            <a:r>
              <a:rPr lang="fr-FR" dirty="0" smtClean="0">
                <a:solidFill>
                  <a:schemeClr val="tx1">
                    <a:lumMod val="85000"/>
                  </a:schemeClr>
                </a:solidFill>
              </a:rPr>
              <a:t>Une</a:t>
            </a:r>
            <a:r>
              <a:rPr lang="fr-FR" dirty="0">
                <a:solidFill>
                  <a:schemeClr val="tx1">
                    <a:lumMod val="85000"/>
                  </a:schemeClr>
                </a:solidFill>
              </a:rPr>
              <a:t> étude a même calculé l'impact financier de la criminalité au Brésil : 5,4% du Produit intérieur brut (PIB) en 2013, soit 81,3 milliards d'euros par an, selon le Forum brésilien de sécurité publique. </a:t>
            </a:r>
            <a:r>
              <a:rPr lang="fr-FR" dirty="0" smtClean="0">
                <a:solidFill>
                  <a:schemeClr val="tx1">
                    <a:lumMod val="85000"/>
                  </a:schemeClr>
                </a:solidFill>
              </a:rPr>
              <a:t>C’est </a:t>
            </a:r>
            <a:r>
              <a:rPr lang="fr-FR" dirty="0">
                <a:solidFill>
                  <a:schemeClr val="tx1">
                    <a:lumMod val="85000"/>
                  </a:schemeClr>
                </a:solidFill>
              </a:rPr>
              <a:t>un des coûts les plus élevés au monde et une </a:t>
            </a:r>
            <a:r>
              <a:rPr lang="fr-FR" dirty="0">
                <a:solidFill>
                  <a:schemeClr val="accent5"/>
                </a:solidFill>
              </a:rPr>
              <a:t>entrave au développement harmonieux du pays </a:t>
            </a:r>
            <a:r>
              <a:rPr lang="fr-FR" dirty="0">
                <a:solidFill>
                  <a:schemeClr val="tx1">
                    <a:lumMod val="85000"/>
                  </a:schemeClr>
                </a:solidFill>
              </a:rPr>
              <a:t>et par voie de conséquence au </a:t>
            </a:r>
            <a:r>
              <a:rPr lang="fr-FR" dirty="0">
                <a:solidFill>
                  <a:schemeClr val="accent5"/>
                </a:solidFill>
              </a:rPr>
              <a:t>développement durable</a:t>
            </a:r>
            <a:r>
              <a:rPr lang="fr-FR" dirty="0">
                <a:solidFill>
                  <a:schemeClr val="tx1">
                    <a:lumMod val="85000"/>
                  </a:schemeClr>
                </a:solidFill>
              </a:rPr>
              <a:t> de long </a:t>
            </a:r>
            <a:r>
              <a:rPr lang="fr-FR" dirty="0" smtClean="0">
                <a:solidFill>
                  <a:schemeClr val="tx1">
                    <a:lumMod val="85000"/>
                  </a:schemeClr>
                </a:solidFill>
              </a:rPr>
              <a:t>terme …</a:t>
            </a: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1140455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761166"/>
            <a:ext cx="8520600"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sz="1600" b="1" dirty="0">
                <a:solidFill>
                  <a:schemeClr val="accent5"/>
                </a:solidFill>
              </a:rPr>
              <a:t>L</a:t>
            </a:r>
            <a:r>
              <a:rPr lang="fr-FR" sz="1600" b="1" dirty="0" smtClean="0">
                <a:solidFill>
                  <a:schemeClr val="accent5"/>
                </a:solidFill>
              </a:rPr>
              <a:t>’impunité </a:t>
            </a:r>
            <a:r>
              <a:rPr lang="fr-FR" sz="1600" b="1" dirty="0">
                <a:solidFill>
                  <a:schemeClr val="accent5"/>
                </a:solidFill>
              </a:rPr>
              <a:t>contre l’environnement</a:t>
            </a:r>
            <a:r>
              <a:rPr lang="fr-FR" sz="1600" dirty="0">
                <a:solidFill>
                  <a:schemeClr val="accent5"/>
                </a:solidFill>
              </a:rPr>
              <a:t> </a:t>
            </a:r>
            <a:r>
              <a:rPr lang="fr-FR" sz="1600" dirty="0">
                <a:solidFill>
                  <a:schemeClr val="tx1">
                    <a:lumMod val="85000"/>
                  </a:schemeClr>
                </a:solidFill>
              </a:rPr>
              <a:t>au Brésil est en forte augmentation sous Bolsonaro. Les agents de l’</a:t>
            </a:r>
            <a:r>
              <a:rPr lang="fr-FR" sz="1600" dirty="0" err="1">
                <a:solidFill>
                  <a:schemeClr val="tx1">
                    <a:lumMod val="85000"/>
                  </a:schemeClr>
                </a:solidFill>
              </a:rPr>
              <a:t>Ibama</a:t>
            </a:r>
            <a:r>
              <a:rPr lang="fr-FR" sz="1600" dirty="0">
                <a:solidFill>
                  <a:schemeClr val="tx1">
                    <a:lumMod val="85000"/>
                  </a:schemeClr>
                </a:solidFill>
              </a:rPr>
              <a:t> en 2019 sur le terrain n’étaient que 591, soit 55% de moins qu’en 2010. La lutte contre la déforestation a donc connu des budgets en diminution constante. On constate à cause de cela </a:t>
            </a:r>
            <a:r>
              <a:rPr lang="fr-FR" sz="1600" u="sng" dirty="0">
                <a:solidFill>
                  <a:schemeClr val="tx1">
                    <a:lumMod val="85000"/>
                  </a:schemeClr>
                </a:solidFill>
              </a:rPr>
              <a:t>le plus bas niveau en dix ans d’amendes sur le non-respect des normes environnementales</a:t>
            </a:r>
            <a:r>
              <a:rPr lang="fr-FR" sz="1600" dirty="0">
                <a:solidFill>
                  <a:schemeClr val="tx1">
                    <a:lumMod val="85000"/>
                  </a:schemeClr>
                </a:solidFill>
              </a:rPr>
              <a:t>. Selon les données récoltés par l’agence indépendante </a:t>
            </a:r>
            <a:r>
              <a:rPr lang="fr-FR" sz="1600" dirty="0" err="1">
                <a:solidFill>
                  <a:schemeClr val="tx1">
                    <a:lumMod val="85000"/>
                  </a:schemeClr>
                </a:solidFill>
              </a:rPr>
              <a:t>Agência</a:t>
            </a:r>
            <a:r>
              <a:rPr lang="fr-FR" sz="1600" dirty="0">
                <a:solidFill>
                  <a:schemeClr val="tx1">
                    <a:lumMod val="85000"/>
                  </a:schemeClr>
                </a:solidFill>
              </a:rPr>
              <a:t> </a:t>
            </a:r>
            <a:r>
              <a:rPr lang="fr-FR" sz="1600" dirty="0" err="1">
                <a:solidFill>
                  <a:schemeClr val="tx1">
                    <a:lumMod val="85000"/>
                  </a:schemeClr>
                </a:solidFill>
              </a:rPr>
              <a:t>Pública</a:t>
            </a:r>
            <a:r>
              <a:rPr lang="fr-FR" sz="1600" dirty="0">
                <a:solidFill>
                  <a:schemeClr val="tx1">
                    <a:lumMod val="85000"/>
                  </a:schemeClr>
                </a:solidFill>
              </a:rPr>
              <a:t>,  les amendes adressées aux responsables d’incendies illégaux ont diminué de </a:t>
            </a:r>
            <a:r>
              <a:rPr lang="fr-FR" sz="1600" dirty="0" smtClean="0">
                <a:solidFill>
                  <a:schemeClr val="tx1">
                    <a:lumMod val="85000"/>
                  </a:schemeClr>
                </a:solidFill>
              </a:rPr>
              <a:t>34% en </a:t>
            </a:r>
            <a:r>
              <a:rPr lang="fr-FR" sz="1600" dirty="0">
                <a:solidFill>
                  <a:schemeClr val="tx1">
                    <a:lumMod val="85000"/>
                  </a:schemeClr>
                </a:solidFill>
              </a:rPr>
              <a:t>2019 par rapport à 2018 et de 40 % en 2020 par rapport à 2019. </a:t>
            </a:r>
            <a:endParaRPr lang="fr-FR" sz="1600" dirty="0" smtClean="0">
              <a:solidFill>
                <a:schemeClr val="tx1">
                  <a:lumMod val="85000"/>
                </a:schemeClr>
              </a:solidFill>
            </a:endParaRPr>
          </a:p>
          <a:p>
            <a:pPr algn="just">
              <a:buFont typeface="Wingdings" panose="05000000000000000000" pitchFamily="2" charset="2"/>
              <a:buChar char="Ø"/>
            </a:pPr>
            <a:endParaRPr lang="fr-FR" sz="1600" dirty="0" smtClean="0">
              <a:solidFill>
                <a:schemeClr val="tx1">
                  <a:lumMod val="85000"/>
                </a:schemeClr>
              </a:solidFill>
            </a:endParaRPr>
          </a:p>
          <a:p>
            <a:pPr algn="just">
              <a:buFont typeface="Wingdings" panose="05000000000000000000" pitchFamily="2" charset="2"/>
              <a:buChar char="Ø"/>
            </a:pPr>
            <a:r>
              <a:rPr lang="fr-FR" sz="1600" dirty="0" smtClean="0">
                <a:solidFill>
                  <a:schemeClr val="tx1">
                    <a:lumMod val="85000"/>
                  </a:schemeClr>
                </a:solidFill>
              </a:rPr>
              <a:t>De </a:t>
            </a:r>
            <a:r>
              <a:rPr lang="fr-FR" sz="1600" dirty="0">
                <a:solidFill>
                  <a:schemeClr val="tx1">
                    <a:lumMod val="85000"/>
                  </a:schemeClr>
                </a:solidFill>
              </a:rPr>
              <a:t>plus, le Brésil détient un des taux d'homicides les plus élevés au monde pour les défenseurs de l’environnement, mais l’impunité des coupables règne aussi. L'impunité est la règle générale en ce qui concerne les crimes liés à la déforestation en Amazonie. Selon un rapport de</a:t>
            </a:r>
            <a:r>
              <a:rPr lang="fr-FR" sz="1600" b="1" dirty="0">
                <a:solidFill>
                  <a:schemeClr val="tx1">
                    <a:lumMod val="85000"/>
                  </a:schemeClr>
                </a:solidFill>
              </a:rPr>
              <a:t> </a:t>
            </a:r>
            <a:r>
              <a:rPr lang="fr-FR" sz="1600" dirty="0" err="1">
                <a:solidFill>
                  <a:schemeClr val="tx1">
                    <a:lumMod val="85000"/>
                  </a:schemeClr>
                </a:solidFill>
              </a:rPr>
              <a:t>Human</a:t>
            </a:r>
            <a:r>
              <a:rPr lang="fr-FR" sz="1600" dirty="0">
                <a:solidFill>
                  <a:schemeClr val="tx1">
                    <a:lumMod val="85000"/>
                  </a:schemeClr>
                </a:solidFill>
              </a:rPr>
              <a:t> </a:t>
            </a:r>
            <a:r>
              <a:rPr lang="fr-FR" sz="1600" dirty="0" err="1">
                <a:solidFill>
                  <a:schemeClr val="tx1">
                    <a:lumMod val="85000"/>
                  </a:schemeClr>
                </a:solidFill>
              </a:rPr>
              <a:t>Rights</a:t>
            </a:r>
            <a:r>
              <a:rPr lang="fr-FR" sz="1600" dirty="0">
                <a:solidFill>
                  <a:schemeClr val="tx1">
                    <a:lumMod val="85000"/>
                  </a:schemeClr>
                </a:solidFill>
              </a:rPr>
              <a:t> Watch, sur plus de </a:t>
            </a:r>
            <a:r>
              <a:rPr lang="fr-FR" sz="1600" u="sng" dirty="0">
                <a:solidFill>
                  <a:schemeClr val="tx1">
                    <a:lumMod val="85000"/>
                  </a:schemeClr>
                </a:solidFill>
              </a:rPr>
              <a:t>300 meurtres enregistrés de </a:t>
            </a:r>
            <a:r>
              <a:rPr lang="fr-FR" sz="1600" u="sng" dirty="0" smtClean="0">
                <a:solidFill>
                  <a:schemeClr val="tx1">
                    <a:lumMod val="85000"/>
                  </a:schemeClr>
                </a:solidFill>
              </a:rPr>
              <a:t>défenseurs </a:t>
            </a:r>
            <a:r>
              <a:rPr lang="fr-FR" sz="1600" u="sng" dirty="0">
                <a:solidFill>
                  <a:schemeClr val="tx1">
                    <a:lumMod val="85000"/>
                  </a:schemeClr>
                </a:solidFill>
              </a:rPr>
              <a:t>de la nature depuis 2009</a:t>
            </a:r>
            <a:r>
              <a:rPr lang="fr-FR" sz="1600" dirty="0">
                <a:solidFill>
                  <a:schemeClr val="tx1">
                    <a:lumMod val="85000"/>
                  </a:schemeClr>
                </a:solidFill>
              </a:rPr>
              <a:t>, seuls 14 ont été traduits en </a:t>
            </a:r>
            <a:r>
              <a:rPr lang="fr-FR" sz="1600" dirty="0" smtClean="0">
                <a:solidFill>
                  <a:schemeClr val="tx1">
                    <a:lumMod val="85000"/>
                  </a:schemeClr>
                </a:solidFill>
              </a:rPr>
              <a:t>justice…. </a:t>
            </a:r>
            <a:endParaRPr lang="fr-FR" sz="1600" dirty="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4652626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630050"/>
            <a:ext cx="8520600"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dirty="0">
                <a:solidFill>
                  <a:schemeClr val="tx1">
                    <a:lumMod val="85000"/>
                  </a:schemeClr>
                </a:solidFill>
              </a:rPr>
              <a:t>Selon </a:t>
            </a:r>
            <a:r>
              <a:rPr lang="fr-FR" b="1" dirty="0">
                <a:solidFill>
                  <a:schemeClr val="tx1">
                    <a:lumMod val="85000"/>
                  </a:schemeClr>
                </a:solidFill>
              </a:rPr>
              <a:t>la </a:t>
            </a:r>
            <a:r>
              <a:rPr lang="fr-FR" b="1" dirty="0">
                <a:solidFill>
                  <a:schemeClr val="accent5"/>
                </a:solidFill>
              </a:rPr>
              <a:t>« théorie de la vitre brisée »</a:t>
            </a:r>
            <a:r>
              <a:rPr lang="fr-FR" dirty="0">
                <a:solidFill>
                  <a:schemeClr val="accent5"/>
                </a:solidFill>
              </a:rPr>
              <a:t>, </a:t>
            </a:r>
            <a:r>
              <a:rPr lang="fr-FR" dirty="0">
                <a:solidFill>
                  <a:schemeClr val="tx1">
                    <a:lumMod val="85000"/>
                  </a:schemeClr>
                </a:solidFill>
              </a:rPr>
              <a:t>un environnement ordonné donne un signal que la zone est surveillée et que les comportements déviants ne sont pas tolérés. A l'inverse, un climat de désordre peut installer un cercle vicieux qui engendre un délabrement généralisé du lien social avec des incivilités et une criminalité en augmentation. Elle démontre que le </a:t>
            </a:r>
            <a:r>
              <a:rPr lang="fr-FR" u="sng" dirty="0">
                <a:solidFill>
                  <a:schemeClr val="tx1">
                    <a:lumMod val="85000"/>
                  </a:schemeClr>
                </a:solidFill>
              </a:rPr>
              <a:t>sentiment d'impunité</a:t>
            </a:r>
            <a:r>
              <a:rPr lang="fr-FR" dirty="0">
                <a:solidFill>
                  <a:schemeClr val="tx1">
                    <a:lumMod val="85000"/>
                  </a:schemeClr>
                </a:solidFill>
              </a:rPr>
              <a:t>, notamment lié aux incivilités, est favorable au passage à </a:t>
            </a:r>
            <a:r>
              <a:rPr lang="fr-FR" dirty="0" smtClean="0">
                <a:solidFill>
                  <a:schemeClr val="tx1">
                    <a:lumMod val="85000"/>
                  </a:schemeClr>
                </a:solidFill>
              </a:rPr>
              <a:t>l'acte</a:t>
            </a:r>
            <a:r>
              <a:rPr lang="fr-FR" dirty="0">
                <a:solidFill>
                  <a:schemeClr val="tx1">
                    <a:lumMod val="85000"/>
                  </a:schemeClr>
                </a:solidFill>
              </a:rPr>
              <a:t> </a:t>
            </a:r>
            <a:r>
              <a:rPr lang="fr-FR" dirty="0" smtClean="0">
                <a:solidFill>
                  <a:schemeClr val="tx1">
                    <a:lumMod val="85000"/>
                  </a:schemeClr>
                </a:solidFill>
              </a:rPr>
              <a:t>de différentes natures.</a:t>
            </a:r>
          </a:p>
          <a:p>
            <a:pPr algn="just">
              <a:buFont typeface="Wingdings" panose="05000000000000000000" pitchFamily="2" charset="2"/>
              <a:buChar char="Ø"/>
            </a:pPr>
            <a:endParaRPr lang="fr-FR" dirty="0" smtClean="0">
              <a:solidFill>
                <a:schemeClr val="tx1">
                  <a:lumMod val="85000"/>
                </a:schemeClr>
              </a:solidFill>
            </a:endParaRPr>
          </a:p>
          <a:p>
            <a:pPr algn="just">
              <a:buFont typeface="Wingdings" panose="05000000000000000000" pitchFamily="2" charset="2"/>
              <a:buChar char="Ø"/>
            </a:pPr>
            <a:r>
              <a:rPr lang="fr-FR" dirty="0" smtClean="0">
                <a:solidFill>
                  <a:schemeClr val="tx1">
                    <a:lumMod val="85000"/>
                  </a:schemeClr>
                </a:solidFill>
              </a:rPr>
              <a:t>Son </a:t>
            </a:r>
            <a:r>
              <a:rPr lang="fr-FR" dirty="0">
                <a:solidFill>
                  <a:schemeClr val="tx1">
                    <a:lumMod val="85000"/>
                  </a:schemeClr>
                </a:solidFill>
              </a:rPr>
              <a:t>exemple </a:t>
            </a:r>
            <a:r>
              <a:rPr lang="fr-FR" dirty="0" smtClean="0">
                <a:solidFill>
                  <a:schemeClr val="tx1">
                    <a:lumMod val="85000"/>
                  </a:schemeClr>
                </a:solidFill>
              </a:rPr>
              <a:t>fameux est le bâtiment </a:t>
            </a:r>
            <a:r>
              <a:rPr lang="fr-FR" dirty="0">
                <a:solidFill>
                  <a:schemeClr val="tx1">
                    <a:lumMod val="85000"/>
                  </a:schemeClr>
                </a:solidFill>
              </a:rPr>
              <a:t>avec quelques vitres brisées, </a:t>
            </a:r>
            <a:r>
              <a:rPr lang="fr-FR" dirty="0" smtClean="0">
                <a:solidFill>
                  <a:schemeClr val="tx1">
                    <a:lumMod val="85000"/>
                  </a:schemeClr>
                </a:solidFill>
              </a:rPr>
              <a:t>lui donnant son nom. </a:t>
            </a:r>
            <a:r>
              <a:rPr lang="fr-FR" dirty="0">
                <a:solidFill>
                  <a:schemeClr val="tx1">
                    <a:lumMod val="85000"/>
                  </a:schemeClr>
                </a:solidFill>
              </a:rPr>
              <a:t>S</a:t>
            </a:r>
            <a:r>
              <a:rPr lang="fr-FR" dirty="0" smtClean="0">
                <a:solidFill>
                  <a:schemeClr val="tx1">
                    <a:lumMod val="85000"/>
                  </a:schemeClr>
                </a:solidFill>
              </a:rPr>
              <a:t>i </a:t>
            </a:r>
            <a:r>
              <a:rPr lang="fr-FR" dirty="0">
                <a:solidFill>
                  <a:schemeClr val="tx1">
                    <a:lumMod val="85000"/>
                  </a:schemeClr>
                </a:solidFill>
              </a:rPr>
              <a:t>elles ne sont pas rapidement réparées, cela sera un </a:t>
            </a:r>
            <a:r>
              <a:rPr lang="fr-FR" dirty="0">
                <a:solidFill>
                  <a:schemeClr val="accent5"/>
                </a:solidFill>
              </a:rPr>
              <a:t>signal </a:t>
            </a:r>
            <a:r>
              <a:rPr lang="fr-FR" dirty="0" smtClean="0">
                <a:solidFill>
                  <a:schemeClr val="accent5"/>
                </a:solidFill>
              </a:rPr>
              <a:t>négatif </a:t>
            </a:r>
            <a:r>
              <a:rPr lang="fr-FR" dirty="0" smtClean="0">
                <a:solidFill>
                  <a:schemeClr val="tx1">
                    <a:lumMod val="85000"/>
                  </a:schemeClr>
                </a:solidFill>
              </a:rPr>
              <a:t>renvoyé </a:t>
            </a:r>
            <a:r>
              <a:rPr lang="fr-FR" dirty="0">
                <a:solidFill>
                  <a:schemeClr val="tx1">
                    <a:lumMod val="85000"/>
                  </a:schemeClr>
                </a:solidFill>
              </a:rPr>
              <a:t>à </a:t>
            </a:r>
            <a:r>
              <a:rPr lang="fr-FR" dirty="0" smtClean="0">
                <a:solidFill>
                  <a:schemeClr val="tx1">
                    <a:lumMod val="85000"/>
                  </a:schemeClr>
                </a:solidFill>
              </a:rPr>
              <a:t>tous. L’atmosphère </a:t>
            </a:r>
            <a:r>
              <a:rPr lang="fr-FR" dirty="0">
                <a:solidFill>
                  <a:schemeClr val="tx1">
                    <a:lumMod val="85000"/>
                  </a:schemeClr>
                </a:solidFill>
              </a:rPr>
              <a:t>du lieu peut changer </a:t>
            </a:r>
            <a:r>
              <a:rPr lang="fr-FR" dirty="0" smtClean="0">
                <a:solidFill>
                  <a:schemeClr val="tx1">
                    <a:lumMod val="85000"/>
                  </a:schemeClr>
                </a:solidFill>
              </a:rPr>
              <a:t>rapidement, les </a:t>
            </a:r>
            <a:r>
              <a:rPr lang="fr-FR" dirty="0">
                <a:solidFill>
                  <a:schemeClr val="tx1">
                    <a:lumMod val="85000"/>
                  </a:schemeClr>
                </a:solidFill>
              </a:rPr>
              <a:t>dégâts empirés et in fine devenir un </a:t>
            </a:r>
            <a:r>
              <a:rPr lang="fr-FR" dirty="0" smtClean="0">
                <a:solidFill>
                  <a:schemeClr val="tx1">
                    <a:lumMod val="85000"/>
                  </a:schemeClr>
                </a:solidFill>
              </a:rPr>
              <a:t>squat…. </a:t>
            </a:r>
          </a:p>
          <a:p>
            <a:pPr marL="114300" indent="0" algn="just">
              <a:buNone/>
            </a:pPr>
            <a:endParaRPr lang="fr-FR" sz="1200" dirty="0" smtClean="0">
              <a:solidFill>
                <a:schemeClr val="tx1">
                  <a:lumMod val="85000"/>
                </a:schemeClr>
              </a:solidFill>
            </a:endParaRPr>
          </a:p>
          <a:p>
            <a:pPr marL="114300" indent="0" algn="just">
              <a:buNone/>
            </a:pPr>
            <a:r>
              <a:rPr lang="fr-FR" sz="1200" dirty="0" smtClean="0">
                <a:solidFill>
                  <a:schemeClr val="tx1">
                    <a:lumMod val="85000"/>
                  </a:schemeClr>
                </a:solidFill>
              </a:rPr>
              <a:t>James </a:t>
            </a:r>
            <a:r>
              <a:rPr lang="fr-FR" sz="1200" dirty="0">
                <a:solidFill>
                  <a:schemeClr val="tx1">
                    <a:lumMod val="85000"/>
                  </a:schemeClr>
                </a:solidFill>
              </a:rPr>
              <a:t>Wilson, George </a:t>
            </a:r>
            <a:r>
              <a:rPr lang="fr-FR" sz="1200" dirty="0" err="1">
                <a:solidFill>
                  <a:schemeClr val="tx1">
                    <a:lumMod val="85000"/>
                  </a:schemeClr>
                </a:solidFill>
              </a:rPr>
              <a:t>Kelling</a:t>
            </a:r>
            <a:r>
              <a:rPr lang="fr-FR" sz="1200" dirty="0">
                <a:solidFill>
                  <a:schemeClr val="tx1">
                    <a:lumMod val="85000"/>
                  </a:schemeClr>
                </a:solidFill>
              </a:rPr>
              <a:t>. </a:t>
            </a:r>
            <a:r>
              <a:rPr lang="fr-FR" sz="1200" dirty="0" err="1">
                <a:solidFill>
                  <a:schemeClr val="tx1">
                    <a:lumMod val="85000"/>
                  </a:schemeClr>
                </a:solidFill>
              </a:rPr>
              <a:t>Broken</a:t>
            </a:r>
            <a:r>
              <a:rPr lang="fr-FR" sz="1200" dirty="0">
                <a:solidFill>
                  <a:schemeClr val="tx1">
                    <a:lumMod val="85000"/>
                  </a:schemeClr>
                </a:solidFill>
              </a:rPr>
              <a:t> Windows: The police and </a:t>
            </a:r>
            <a:r>
              <a:rPr lang="fr-FR" sz="1200" dirty="0" err="1">
                <a:solidFill>
                  <a:schemeClr val="tx1">
                    <a:lumMod val="85000"/>
                  </a:schemeClr>
                </a:solidFill>
              </a:rPr>
              <a:t>Neighborhood</a:t>
            </a:r>
            <a:r>
              <a:rPr lang="fr-FR" sz="1200" dirty="0">
                <a:solidFill>
                  <a:schemeClr val="tx1">
                    <a:lumMod val="85000"/>
                  </a:schemeClr>
                </a:solidFill>
              </a:rPr>
              <a:t> </a:t>
            </a:r>
            <a:r>
              <a:rPr lang="fr-FR" sz="1200" dirty="0" err="1">
                <a:solidFill>
                  <a:schemeClr val="tx1">
                    <a:lumMod val="85000"/>
                  </a:schemeClr>
                </a:solidFill>
              </a:rPr>
              <a:t>Safety</a:t>
            </a:r>
            <a:r>
              <a:rPr lang="fr-FR" sz="1200" dirty="0">
                <a:solidFill>
                  <a:schemeClr val="tx1">
                    <a:lumMod val="85000"/>
                  </a:schemeClr>
                </a:solidFill>
              </a:rPr>
              <a:t> », </a:t>
            </a:r>
            <a:r>
              <a:rPr lang="fr-FR" sz="1200" i="1" dirty="0">
                <a:solidFill>
                  <a:schemeClr val="tx1">
                    <a:lumMod val="85000"/>
                  </a:schemeClr>
                </a:solidFill>
              </a:rPr>
              <a:t>The Atlantic </a:t>
            </a:r>
            <a:r>
              <a:rPr lang="fr-FR" sz="1200" i="1" dirty="0" err="1">
                <a:solidFill>
                  <a:schemeClr val="tx1">
                    <a:lumMod val="85000"/>
                  </a:schemeClr>
                </a:solidFill>
              </a:rPr>
              <a:t>Monthly</a:t>
            </a:r>
            <a:r>
              <a:rPr lang="fr-FR" sz="1200" i="1" dirty="0">
                <a:solidFill>
                  <a:schemeClr val="tx1">
                    <a:lumMod val="85000"/>
                  </a:schemeClr>
                </a:solidFill>
              </a:rPr>
              <a:t>, </a:t>
            </a:r>
            <a:r>
              <a:rPr lang="fr-FR" sz="1200" dirty="0">
                <a:solidFill>
                  <a:schemeClr val="tx1">
                    <a:lumMod val="85000"/>
                  </a:schemeClr>
                </a:solidFill>
              </a:rPr>
              <a:t>mars 1982, n' 249, p. 29-38. Trad. française dans </a:t>
            </a:r>
            <a:r>
              <a:rPr lang="fr-FR" sz="1200" i="1" dirty="0">
                <a:solidFill>
                  <a:schemeClr val="tx1">
                    <a:lumMod val="85000"/>
                  </a:schemeClr>
                </a:solidFill>
              </a:rPr>
              <a:t>Les Cahiers de la sécurité intérieure</a:t>
            </a:r>
            <a:r>
              <a:rPr lang="fr-FR" sz="1200" dirty="0">
                <a:solidFill>
                  <a:schemeClr val="tx1">
                    <a:lumMod val="85000"/>
                  </a:schemeClr>
                </a:solidFill>
              </a:rPr>
              <a:t>, No 15, 1er trimestre 1994, p. 163-180.   </a:t>
            </a:r>
          </a:p>
          <a:p>
            <a:pPr algn="just">
              <a:buFont typeface="Wingdings" panose="05000000000000000000" pitchFamily="2" charset="2"/>
              <a:buChar char="Ø"/>
            </a:pPr>
            <a:endParaRPr lang="fr-FR" sz="1600" dirty="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2239293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630050"/>
            <a:ext cx="8520600"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dirty="0">
                <a:solidFill>
                  <a:schemeClr val="tx1">
                    <a:lumMod val="85000"/>
                  </a:schemeClr>
                </a:solidFill>
              </a:rPr>
              <a:t>Au-delà de la délinquance</a:t>
            </a:r>
            <a:r>
              <a:rPr lang="fr-FR" b="1" dirty="0">
                <a:solidFill>
                  <a:schemeClr val="tx1">
                    <a:lumMod val="85000"/>
                  </a:schemeClr>
                </a:solidFill>
              </a:rPr>
              <a:t>, </a:t>
            </a:r>
            <a:r>
              <a:rPr lang="fr-FR" b="1" u="sng" dirty="0">
                <a:solidFill>
                  <a:schemeClr val="tx1">
                    <a:lumMod val="85000"/>
                  </a:schemeClr>
                </a:solidFill>
              </a:rPr>
              <a:t>l’influence globale d’un climat de désordre sur un large public est confirmée</a:t>
            </a:r>
            <a:r>
              <a:rPr lang="fr-FR" u="sng" dirty="0">
                <a:solidFill>
                  <a:schemeClr val="tx1">
                    <a:lumMod val="85000"/>
                  </a:schemeClr>
                </a:solidFill>
              </a:rPr>
              <a:t>…</a:t>
            </a:r>
            <a:r>
              <a:rPr lang="fr-FR" dirty="0">
                <a:solidFill>
                  <a:schemeClr val="tx1">
                    <a:lumMod val="85000"/>
                  </a:schemeClr>
                </a:solidFill>
              </a:rPr>
              <a:t> </a:t>
            </a:r>
            <a:r>
              <a:rPr lang="fr-FR" dirty="0" smtClean="0">
                <a:solidFill>
                  <a:schemeClr val="tx1">
                    <a:lumMod val="85000"/>
                  </a:schemeClr>
                </a:solidFill>
              </a:rPr>
              <a:t> </a:t>
            </a:r>
            <a:r>
              <a:rPr lang="fr-FR" dirty="0">
                <a:solidFill>
                  <a:schemeClr val="tx1">
                    <a:lumMod val="85000"/>
                  </a:schemeClr>
                </a:solidFill>
              </a:rPr>
              <a:t>La théorie de la vitre cassée est utilisée aussi dans le cadre de la pédagogie, une étude universitaire (Johns Hopkins </a:t>
            </a:r>
            <a:r>
              <a:rPr lang="fr-FR" dirty="0" err="1">
                <a:solidFill>
                  <a:schemeClr val="tx1">
                    <a:lumMod val="85000"/>
                  </a:schemeClr>
                </a:solidFill>
              </a:rPr>
              <a:t>University</a:t>
            </a:r>
            <a:r>
              <a:rPr lang="fr-FR" dirty="0">
                <a:solidFill>
                  <a:schemeClr val="tx1">
                    <a:lumMod val="85000"/>
                  </a:schemeClr>
                </a:solidFill>
              </a:rPr>
              <a:t>) affirme que : « Entretenir ou soigner l'apparence physique d'un bâtiment ne peuvent à eux seuls garantir un enseignement de qualité, mais les ignorer </a:t>
            </a:r>
            <a:r>
              <a:rPr lang="fr-FR" dirty="0" smtClean="0">
                <a:solidFill>
                  <a:schemeClr val="tx1">
                    <a:lumMod val="85000"/>
                  </a:schemeClr>
                </a:solidFill>
              </a:rPr>
              <a:t>augmentera </a:t>
            </a:r>
            <a:r>
              <a:rPr lang="fr-FR" dirty="0">
                <a:solidFill>
                  <a:schemeClr val="tx1">
                    <a:lumMod val="85000"/>
                  </a:schemeClr>
                </a:solidFill>
              </a:rPr>
              <a:t>considérablement les risques d'une </a:t>
            </a:r>
            <a:r>
              <a:rPr lang="fr-FR" dirty="0">
                <a:solidFill>
                  <a:schemeClr val="accent5"/>
                </a:solidFill>
              </a:rPr>
              <a:t>spirale sociale descendante </a:t>
            </a:r>
            <a:r>
              <a:rPr lang="fr-FR" dirty="0">
                <a:solidFill>
                  <a:schemeClr val="tx1">
                    <a:lumMod val="85000"/>
                  </a:schemeClr>
                </a:solidFill>
              </a:rPr>
              <a:t>inquiétante. » </a:t>
            </a:r>
            <a:endParaRPr lang="fr-FR" dirty="0" smtClean="0">
              <a:solidFill>
                <a:schemeClr val="tx1">
                  <a:lumMod val="85000"/>
                </a:schemeClr>
              </a:solidFill>
            </a:endParaRPr>
          </a:p>
          <a:p>
            <a:pPr algn="just">
              <a:buFont typeface="Wingdings" panose="05000000000000000000" pitchFamily="2" charset="2"/>
              <a:buChar char="Ø"/>
            </a:pPr>
            <a:endParaRPr lang="fr-FR" dirty="0">
              <a:solidFill>
                <a:schemeClr val="tx1">
                  <a:lumMod val="85000"/>
                </a:schemeClr>
              </a:solidFill>
            </a:endParaRPr>
          </a:p>
          <a:p>
            <a:pPr algn="just">
              <a:buFont typeface="Wingdings" panose="05000000000000000000" pitchFamily="2" charset="2"/>
              <a:buChar char="Ø"/>
            </a:pPr>
            <a:r>
              <a:rPr lang="fr-FR" dirty="0" smtClean="0">
                <a:solidFill>
                  <a:schemeClr val="tx1">
                    <a:lumMod val="85000"/>
                  </a:schemeClr>
                </a:solidFill>
              </a:rPr>
              <a:t>Par </a:t>
            </a:r>
            <a:r>
              <a:rPr lang="fr-FR" dirty="0">
                <a:solidFill>
                  <a:schemeClr val="tx1">
                    <a:lumMod val="85000"/>
                  </a:schemeClr>
                </a:solidFill>
              </a:rPr>
              <a:t>conséquent, la sensibilisation environnementale doit aussi mieux se saisir de cette </a:t>
            </a:r>
            <a:r>
              <a:rPr lang="fr-FR" dirty="0" smtClean="0">
                <a:solidFill>
                  <a:schemeClr val="tx1">
                    <a:lumMod val="85000"/>
                  </a:schemeClr>
                </a:solidFill>
              </a:rPr>
              <a:t>théorie… </a:t>
            </a:r>
          </a:p>
          <a:p>
            <a:pPr algn="just">
              <a:buFont typeface="Wingdings" panose="05000000000000000000" pitchFamily="2" charset="2"/>
              <a:buChar char="Ø"/>
            </a:pPr>
            <a:endParaRPr lang="fr-FR" sz="1600" dirty="0">
              <a:solidFill>
                <a:schemeClr val="tx1">
                  <a:lumMod val="85000"/>
                </a:schemeClr>
              </a:solidFill>
            </a:endParaRPr>
          </a:p>
          <a:p>
            <a:pPr marL="114300" indent="0" algn="just">
              <a:buNone/>
            </a:pPr>
            <a:endParaRPr lang="fr-FR" sz="1600" dirty="0">
              <a:solidFill>
                <a:schemeClr val="tx1">
                  <a:lumMod val="85000"/>
                </a:schemeClr>
              </a:solidFill>
            </a:endParaRPr>
          </a:p>
          <a:p>
            <a:pPr marL="114300" indent="0" algn="just">
              <a:buNone/>
            </a:pPr>
            <a:r>
              <a:rPr lang="fr-FR" sz="1400" dirty="0" err="1" smtClean="0">
                <a:solidFill>
                  <a:schemeClr val="tx1">
                    <a:lumMod val="85000"/>
                  </a:schemeClr>
                </a:solidFill>
              </a:rPr>
              <a:t>Plank</a:t>
            </a:r>
            <a:r>
              <a:rPr lang="fr-FR" sz="1400" dirty="0">
                <a:solidFill>
                  <a:schemeClr val="tx1">
                    <a:lumMod val="85000"/>
                  </a:schemeClr>
                </a:solidFill>
              </a:rPr>
              <a:t>, S. Bradshaw, C.  Young, H. "An Application of </a:t>
            </a:r>
            <a:r>
              <a:rPr lang="fr-FR" sz="1400" dirty="0" err="1">
                <a:solidFill>
                  <a:schemeClr val="tx1">
                    <a:lumMod val="85000"/>
                  </a:schemeClr>
                </a:solidFill>
              </a:rPr>
              <a:t>Broken</a:t>
            </a:r>
            <a:r>
              <a:rPr lang="fr-FR" sz="1400" dirty="0">
                <a:solidFill>
                  <a:schemeClr val="tx1">
                    <a:lumMod val="85000"/>
                  </a:schemeClr>
                </a:solidFill>
              </a:rPr>
              <a:t>‐Windows and </a:t>
            </a:r>
            <a:r>
              <a:rPr lang="fr-FR" sz="1400" dirty="0" err="1">
                <a:solidFill>
                  <a:schemeClr val="tx1">
                    <a:lumMod val="85000"/>
                  </a:schemeClr>
                </a:solidFill>
              </a:rPr>
              <a:t>Related</a:t>
            </a:r>
            <a:r>
              <a:rPr lang="fr-FR" sz="1400" dirty="0">
                <a:solidFill>
                  <a:schemeClr val="tx1">
                    <a:lumMod val="85000"/>
                  </a:schemeClr>
                </a:solidFill>
              </a:rPr>
              <a:t> </a:t>
            </a:r>
            <a:r>
              <a:rPr lang="fr-FR" sz="1400" dirty="0" err="1">
                <a:solidFill>
                  <a:schemeClr val="tx1">
                    <a:lumMod val="85000"/>
                  </a:schemeClr>
                </a:solidFill>
              </a:rPr>
              <a:t>Theories</a:t>
            </a:r>
            <a:r>
              <a:rPr lang="fr-FR" sz="1400" dirty="0">
                <a:solidFill>
                  <a:schemeClr val="tx1">
                    <a:lumMod val="85000"/>
                  </a:schemeClr>
                </a:solidFill>
              </a:rPr>
              <a:t> to the </a:t>
            </a:r>
            <a:r>
              <a:rPr lang="fr-FR" sz="1400" dirty="0" err="1">
                <a:solidFill>
                  <a:schemeClr val="tx1">
                    <a:lumMod val="85000"/>
                  </a:schemeClr>
                </a:solidFill>
              </a:rPr>
              <a:t>Study</a:t>
            </a:r>
            <a:r>
              <a:rPr lang="fr-FR" sz="1400" dirty="0">
                <a:solidFill>
                  <a:schemeClr val="tx1">
                    <a:lumMod val="85000"/>
                  </a:schemeClr>
                </a:solidFill>
              </a:rPr>
              <a:t> of </a:t>
            </a:r>
            <a:r>
              <a:rPr lang="fr-FR" sz="1400" dirty="0" err="1">
                <a:solidFill>
                  <a:schemeClr val="tx1">
                    <a:lumMod val="85000"/>
                  </a:schemeClr>
                </a:solidFill>
              </a:rPr>
              <a:t>Disorder</a:t>
            </a:r>
            <a:r>
              <a:rPr lang="fr-FR" sz="1400" dirty="0">
                <a:solidFill>
                  <a:schemeClr val="tx1">
                    <a:lumMod val="85000"/>
                  </a:schemeClr>
                </a:solidFill>
              </a:rPr>
              <a:t>, Fear, and Collective </a:t>
            </a:r>
            <a:r>
              <a:rPr lang="fr-FR" sz="1400" dirty="0" err="1">
                <a:solidFill>
                  <a:schemeClr val="tx1">
                    <a:lumMod val="85000"/>
                  </a:schemeClr>
                </a:solidFill>
              </a:rPr>
              <a:t>Efficacy</a:t>
            </a:r>
            <a:r>
              <a:rPr lang="fr-FR" sz="1400" dirty="0">
                <a:solidFill>
                  <a:schemeClr val="tx1">
                    <a:lumMod val="85000"/>
                  </a:schemeClr>
                </a:solidFill>
              </a:rPr>
              <a:t> in </a:t>
            </a:r>
            <a:r>
              <a:rPr lang="fr-FR" sz="1400" dirty="0" err="1">
                <a:solidFill>
                  <a:schemeClr val="tx1">
                    <a:lumMod val="85000"/>
                  </a:schemeClr>
                </a:solidFill>
              </a:rPr>
              <a:t>Schools</a:t>
            </a:r>
            <a:r>
              <a:rPr lang="fr-FR" sz="1400" dirty="0">
                <a:solidFill>
                  <a:schemeClr val="tx1">
                    <a:lumMod val="85000"/>
                  </a:schemeClr>
                </a:solidFill>
              </a:rPr>
              <a:t>". American Journal of Education. 115 (2): 227–47. 2009</a:t>
            </a:r>
          </a:p>
          <a:p>
            <a:pPr algn="just">
              <a:buFont typeface="Wingdings" panose="05000000000000000000" pitchFamily="2" charset="2"/>
              <a:buChar char="Ø"/>
            </a:pPr>
            <a:endParaRPr lang="fr-FR" sz="1600" dirty="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4174419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98543" y="0"/>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524795"/>
            <a:ext cx="8520600" cy="34164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fr-FR" dirty="0" smtClean="0"/>
              <a:t>Le </a:t>
            </a:r>
            <a:r>
              <a:rPr lang="fr-FR" dirty="0"/>
              <a:t>chercheur </a:t>
            </a:r>
            <a:r>
              <a:rPr lang="fr-FR" dirty="0" err="1"/>
              <a:t>Ramesh</a:t>
            </a:r>
            <a:r>
              <a:rPr lang="fr-FR" dirty="0"/>
              <a:t> </a:t>
            </a:r>
            <a:r>
              <a:rPr lang="fr-FR" dirty="0" err="1"/>
              <a:t>Rengasamy</a:t>
            </a:r>
            <a:r>
              <a:rPr lang="fr-FR" dirty="0"/>
              <a:t> décrit </a:t>
            </a:r>
            <a:r>
              <a:rPr lang="fr-FR" b="1" dirty="0"/>
              <a:t>la </a:t>
            </a:r>
            <a:r>
              <a:rPr lang="fr-FR" b="1" dirty="0" smtClean="0"/>
              <a:t>« théorie </a:t>
            </a:r>
            <a:r>
              <a:rPr lang="fr-FR" b="1" dirty="0"/>
              <a:t>de la vitre </a:t>
            </a:r>
            <a:r>
              <a:rPr lang="fr-FR" b="1" dirty="0" smtClean="0"/>
              <a:t>cassée » </a:t>
            </a:r>
            <a:r>
              <a:rPr lang="fr-FR" b="1" dirty="0"/>
              <a:t>comme un </a:t>
            </a:r>
            <a:r>
              <a:rPr lang="fr-FR" b="1" dirty="0">
                <a:solidFill>
                  <a:schemeClr val="accent5"/>
                </a:solidFill>
              </a:rPr>
              <a:t>outil essentiel de la « </a:t>
            </a:r>
            <a:r>
              <a:rPr lang="fr-FR" b="1" dirty="0" err="1">
                <a:solidFill>
                  <a:schemeClr val="accent5"/>
                </a:solidFill>
              </a:rPr>
              <a:t>Behavior</a:t>
            </a:r>
            <a:r>
              <a:rPr lang="fr-FR" b="1" dirty="0">
                <a:solidFill>
                  <a:schemeClr val="accent5"/>
                </a:solidFill>
              </a:rPr>
              <a:t> Change Communication »</a:t>
            </a:r>
            <a:r>
              <a:rPr lang="fr-FR" b="1" dirty="0"/>
              <a:t>.</a:t>
            </a:r>
            <a:r>
              <a:rPr lang="fr-FR" dirty="0"/>
              <a:t> </a:t>
            </a:r>
            <a:endParaRPr lang="fr-FR" dirty="0" smtClean="0"/>
          </a:p>
          <a:p>
            <a:pPr>
              <a:buFont typeface="Wingdings" panose="05000000000000000000" pitchFamily="2" charset="2"/>
              <a:buChar char="Ø"/>
            </a:pPr>
            <a:endParaRPr lang="fr-FR" dirty="0"/>
          </a:p>
          <a:p>
            <a:pPr>
              <a:buFont typeface="Wingdings" panose="05000000000000000000" pitchFamily="2" charset="2"/>
              <a:buChar char="Ø"/>
            </a:pPr>
            <a:r>
              <a:rPr lang="fr-FR" dirty="0" smtClean="0"/>
              <a:t>Par </a:t>
            </a:r>
            <a:r>
              <a:rPr lang="fr-FR" dirty="0"/>
              <a:t>exemple, l’universitaire explique que la </a:t>
            </a:r>
            <a:r>
              <a:rPr lang="fr-FR" dirty="0">
                <a:solidFill>
                  <a:schemeClr val="accent5"/>
                </a:solidFill>
              </a:rPr>
              <a:t>lutte contre la pollution plastique </a:t>
            </a:r>
            <a:r>
              <a:rPr lang="fr-FR" dirty="0"/>
              <a:t>généralisée en Inde, comme dans d’autres pays de ce type, doit passer nécessairement via une réflexion sur le climat de désordre global. Il faut que les citoyens aperçoivent la </a:t>
            </a:r>
            <a:r>
              <a:rPr lang="fr-FR" dirty="0">
                <a:solidFill>
                  <a:schemeClr val="accent5"/>
                </a:solidFill>
              </a:rPr>
              <a:t>propreté comme une nouvelle normalité et pénalise ensuite socialement les gestes déviants. </a:t>
            </a:r>
            <a:endParaRPr lang="fr-FR" dirty="0" smtClean="0">
              <a:solidFill>
                <a:schemeClr val="accent5"/>
              </a:solidFill>
            </a:endParaRPr>
          </a:p>
          <a:p>
            <a:pPr>
              <a:buFont typeface="Wingdings" panose="05000000000000000000" pitchFamily="2" charset="2"/>
              <a:buChar char="Ø"/>
            </a:pPr>
            <a:endParaRPr lang="fr-FR" dirty="0" smtClean="0"/>
          </a:p>
          <a:p>
            <a:pPr>
              <a:buFont typeface="Wingdings" panose="05000000000000000000" pitchFamily="2" charset="2"/>
              <a:buChar char="Ø"/>
            </a:pPr>
            <a:r>
              <a:rPr lang="fr-FR" dirty="0" smtClean="0"/>
              <a:t>De </a:t>
            </a:r>
            <a:r>
              <a:rPr lang="fr-FR" dirty="0"/>
              <a:t>la même manière qu’en Inde, le manque de contrôles sociaux informels et formels en Amazonie sur des gestes négatifs est criant. Cela aggrave la situation, puisque la déforestation est encore </a:t>
            </a:r>
            <a:r>
              <a:rPr lang="fr-FR" dirty="0" smtClean="0"/>
              <a:t>trop </a:t>
            </a:r>
            <a:r>
              <a:rPr lang="fr-FR" dirty="0"/>
              <a:t>interprétée comme une action </a:t>
            </a:r>
            <a:r>
              <a:rPr lang="fr-FR" dirty="0" smtClean="0"/>
              <a:t>banale…</a:t>
            </a:r>
          </a:p>
          <a:p>
            <a:pPr>
              <a:buFont typeface="Wingdings" panose="05000000000000000000" pitchFamily="2" charset="2"/>
              <a:buChar char="Ø"/>
            </a:pPr>
            <a:endParaRPr lang="fr-FR" dirty="0"/>
          </a:p>
          <a:p>
            <a:pPr marL="114300" indent="0">
              <a:buNone/>
            </a:pPr>
            <a:r>
              <a:rPr lang="fr-FR" sz="1100" dirty="0" err="1" smtClean="0"/>
              <a:t>Rengasamy</a:t>
            </a:r>
            <a:r>
              <a:rPr lang="fr-FR" sz="1100" dirty="0"/>
              <a:t>, R. </a:t>
            </a:r>
            <a:r>
              <a:rPr lang="fr-FR" sz="1100" dirty="0" err="1"/>
              <a:t>University</a:t>
            </a:r>
            <a:r>
              <a:rPr lang="fr-FR" sz="1100" dirty="0"/>
              <a:t> course « </a:t>
            </a:r>
            <a:r>
              <a:rPr lang="fr-FR" sz="1100" dirty="0" err="1"/>
              <a:t>Behavioural</a:t>
            </a:r>
            <a:r>
              <a:rPr lang="fr-FR" sz="1100" dirty="0"/>
              <a:t> Change Communication », National Institute of Rural </a:t>
            </a:r>
            <a:r>
              <a:rPr lang="fr-FR" sz="1100" dirty="0" err="1"/>
              <a:t>Development</a:t>
            </a:r>
            <a:r>
              <a:rPr lang="fr-FR" sz="1100" dirty="0"/>
              <a:t> and </a:t>
            </a:r>
            <a:r>
              <a:rPr lang="fr-FR" sz="1100" dirty="0" err="1"/>
              <a:t>Panchayati</a:t>
            </a:r>
            <a:r>
              <a:rPr lang="fr-FR" sz="1100" dirty="0"/>
              <a:t> Raj, </a:t>
            </a:r>
            <a:r>
              <a:rPr lang="fr-FR" sz="1100" dirty="0" err="1"/>
              <a:t>India</a:t>
            </a:r>
            <a:r>
              <a:rPr lang="fr-FR" sz="1100" dirty="0"/>
              <a:t>, 2016. [Consulté en ligne le 3 avril 2022 </a:t>
            </a:r>
            <a:r>
              <a:rPr lang="fr-FR" sz="1100" u="sng" dirty="0">
                <a:hlinkClick r:id="rId3"/>
              </a:rPr>
              <a:t>http://nirdpr.org.in/nird_docs/sb/doc7.pdf</a:t>
            </a:r>
            <a:r>
              <a:rPr lang="fr-FR" sz="1100" dirty="0"/>
              <a:t>] </a:t>
            </a:r>
          </a:p>
        </p:txBody>
      </p:sp>
      <p:pic>
        <p:nvPicPr>
          <p:cNvPr id="2" name="Image 1"/>
          <p:cNvPicPr>
            <a:picLocks noChangeAspect="1"/>
          </p:cNvPicPr>
          <p:nvPr/>
        </p:nvPicPr>
        <p:blipFill>
          <a:blip r:embed="rId4"/>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4183118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190774" y="551109"/>
            <a:ext cx="8861128"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b="1" dirty="0"/>
              <a:t>Pour le futur gouvernement Brésilien, il serait utile de mettre en place une vraie </a:t>
            </a:r>
            <a:r>
              <a:rPr lang="fr-FR" b="1" dirty="0">
                <a:solidFill>
                  <a:schemeClr val="accent5"/>
                </a:solidFill>
              </a:rPr>
              <a:t>stratégie de communication publique </a:t>
            </a:r>
            <a:r>
              <a:rPr lang="fr-FR" dirty="0"/>
              <a:t>localement contre les acteurs ravageant l’Amazonie. Une stratégie avec un objectif clair : </a:t>
            </a:r>
            <a:r>
              <a:rPr lang="fr-FR" dirty="0">
                <a:solidFill>
                  <a:schemeClr val="accent5"/>
                </a:solidFill>
              </a:rPr>
              <a:t>« la fin de l’impunité ». </a:t>
            </a:r>
            <a:r>
              <a:rPr lang="fr-FR" dirty="0"/>
              <a:t>Communiquer par la répression policière filmée et mise en scène médiatiquement contre des cibles symboliques, les procès filmés des hauts-responsables, une IBAMA ayant à nouveau les moyens de sanctionner </a:t>
            </a:r>
            <a:r>
              <a:rPr lang="fr-FR" dirty="0" smtClean="0"/>
              <a:t>largement, montrant </a:t>
            </a:r>
            <a:r>
              <a:rPr lang="fr-FR" dirty="0"/>
              <a:t>sa </a:t>
            </a:r>
            <a:r>
              <a:rPr lang="fr-FR" dirty="0" smtClean="0"/>
              <a:t>présence…</a:t>
            </a:r>
          </a:p>
          <a:p>
            <a:pPr algn="just">
              <a:buFont typeface="Wingdings" panose="05000000000000000000" pitchFamily="2" charset="2"/>
              <a:buChar char="Ø"/>
            </a:pPr>
            <a:endParaRPr lang="fr-FR" dirty="0"/>
          </a:p>
          <a:p>
            <a:pPr algn="just">
              <a:buFont typeface="Wingdings" panose="05000000000000000000" pitchFamily="2" charset="2"/>
              <a:buChar char="Ø"/>
            </a:pPr>
            <a:r>
              <a:rPr lang="fr-FR" dirty="0" smtClean="0"/>
              <a:t>Elles </a:t>
            </a:r>
            <a:r>
              <a:rPr lang="fr-FR" dirty="0"/>
              <a:t>permettent sur le moyen terme de </a:t>
            </a:r>
            <a:r>
              <a:rPr lang="fr-FR" dirty="0">
                <a:solidFill>
                  <a:schemeClr val="accent5"/>
                </a:solidFill>
              </a:rPr>
              <a:t>changer le contexte de </a:t>
            </a:r>
            <a:r>
              <a:rPr lang="fr-FR" dirty="0" smtClean="0">
                <a:solidFill>
                  <a:schemeClr val="accent5"/>
                </a:solidFill>
              </a:rPr>
              <a:t>normalisation.</a:t>
            </a:r>
          </a:p>
          <a:p>
            <a:pPr algn="just">
              <a:buFont typeface="Wingdings" panose="05000000000000000000" pitchFamily="2" charset="2"/>
              <a:buChar char="Ø"/>
            </a:pPr>
            <a:endParaRPr lang="fr-FR" u="sng" dirty="0" smtClean="0"/>
          </a:p>
          <a:p>
            <a:pPr algn="just">
              <a:buFont typeface="Wingdings" panose="05000000000000000000" pitchFamily="2" charset="2"/>
              <a:buChar char="Ø"/>
            </a:pPr>
            <a:r>
              <a:rPr lang="fr-FR" dirty="0" smtClean="0">
                <a:solidFill>
                  <a:schemeClr val="accent5"/>
                </a:solidFill>
              </a:rPr>
              <a:t>Hégémonie culturelle </a:t>
            </a:r>
            <a:r>
              <a:rPr lang="fr-FR" dirty="0" smtClean="0"/>
              <a:t>vers le développement sauvage dans </a:t>
            </a:r>
            <a:r>
              <a:rPr lang="fr-FR" dirty="0"/>
              <a:t>ces </a:t>
            </a:r>
            <a:r>
              <a:rPr lang="fr-FR" dirty="0" smtClean="0"/>
              <a:t>régions = déforestation est </a:t>
            </a:r>
            <a:r>
              <a:rPr lang="fr-FR" dirty="0"/>
              <a:t>normalisée, puisque les trois états où Bolsonaro a obtenu le plus de voix au second tour sont situés en Amazonie : Roraima (~76%), Acre et </a:t>
            </a:r>
            <a:r>
              <a:rPr lang="fr-FR" dirty="0" err="1"/>
              <a:t>Rondonia</a:t>
            </a:r>
            <a:r>
              <a:rPr lang="fr-FR" dirty="0"/>
              <a:t> (~70%)...</a:t>
            </a:r>
          </a:p>
          <a:p>
            <a:pPr algn="just">
              <a:buFont typeface="Wingdings" panose="05000000000000000000" pitchFamily="2" charset="2"/>
              <a:buChar char="Ø"/>
            </a:pPr>
            <a:endParaRPr lang="fr-FR" sz="1600" dirty="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70354" y="2880410"/>
            <a:ext cx="524301" cy="2371550"/>
          </a:xfrm>
          <a:prstGeom prst="rect">
            <a:avLst/>
          </a:prstGeom>
        </p:spPr>
      </p:pic>
    </p:spTree>
    <p:extLst>
      <p:ext uri="{BB962C8B-B14F-4D97-AF65-F5344CB8AC3E}">
        <p14:creationId xmlns:p14="http://schemas.microsoft.com/office/powerpoint/2010/main" val="46836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err="1" smtClean="0"/>
              <a:t>environnsemental</a:t>
            </a:r>
            <a:r>
              <a:rPr lang="fr-FR" sz="2400" dirty="0" smtClean="0"/>
              <a:t> </a:t>
            </a:r>
            <a:r>
              <a:rPr lang="fr-FR" sz="2400" dirty="0"/>
              <a:t>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190774" y="551109"/>
            <a:ext cx="8861128"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sz="1600" b="1" dirty="0" smtClean="0">
                <a:solidFill>
                  <a:schemeClr val="accent5"/>
                </a:solidFill>
              </a:rPr>
              <a:t>Hégémonie culturelle </a:t>
            </a:r>
            <a:r>
              <a:rPr lang="fr-FR" sz="1600" b="1" dirty="0">
                <a:solidFill>
                  <a:schemeClr val="accent5"/>
                </a:solidFill>
              </a:rPr>
              <a:t>- </a:t>
            </a:r>
            <a:r>
              <a:rPr lang="fr-FR" sz="1600" dirty="0">
                <a:solidFill>
                  <a:schemeClr val="bg2">
                    <a:lumMod val="40000"/>
                    <a:lumOff val="60000"/>
                  </a:schemeClr>
                </a:solidFill>
              </a:rPr>
              <a:t>L’hégémonie culturelle signifie que la domination </a:t>
            </a:r>
            <a:r>
              <a:rPr lang="fr-FR" sz="1600" dirty="0" smtClean="0">
                <a:solidFill>
                  <a:schemeClr val="bg2">
                    <a:lumMod val="40000"/>
                    <a:lumOff val="60000"/>
                  </a:schemeClr>
                </a:solidFill>
              </a:rPr>
              <a:t>politique est </a:t>
            </a:r>
            <a:r>
              <a:rPr lang="fr-FR" sz="1600" dirty="0">
                <a:solidFill>
                  <a:schemeClr val="bg2">
                    <a:lumMod val="40000"/>
                    <a:lumOff val="60000"/>
                  </a:schemeClr>
                </a:solidFill>
              </a:rPr>
              <a:t>fondamentalement </a:t>
            </a:r>
            <a:r>
              <a:rPr lang="fr-FR" sz="1600" dirty="0" smtClean="0">
                <a:solidFill>
                  <a:schemeClr val="bg2">
                    <a:lumMod val="40000"/>
                    <a:lumOff val="60000"/>
                  </a:schemeClr>
                </a:solidFill>
              </a:rPr>
              <a:t>culturelle . </a:t>
            </a:r>
            <a:r>
              <a:rPr lang="fr-FR" sz="1600" dirty="0">
                <a:solidFill>
                  <a:schemeClr val="accent5"/>
                </a:solidFill>
              </a:rPr>
              <a:t>Antonio Gramsci </a:t>
            </a:r>
            <a:r>
              <a:rPr lang="fr-FR" sz="1600" dirty="0">
                <a:solidFill>
                  <a:schemeClr val="bg2">
                    <a:lumMod val="40000"/>
                    <a:lumOff val="60000"/>
                  </a:schemeClr>
                </a:solidFill>
              </a:rPr>
              <a:t>estime ainsi dans ses </a:t>
            </a:r>
            <a:r>
              <a:rPr lang="fr-FR" sz="1600" dirty="0" smtClean="0">
                <a:solidFill>
                  <a:schemeClr val="bg2">
                    <a:lumMod val="40000"/>
                    <a:lumOff val="60000"/>
                  </a:schemeClr>
                </a:solidFill>
              </a:rPr>
              <a:t>« Cahiers </a:t>
            </a:r>
            <a:r>
              <a:rPr lang="fr-FR" sz="1600" dirty="0">
                <a:solidFill>
                  <a:schemeClr val="bg2">
                    <a:lumMod val="40000"/>
                    <a:lumOff val="60000"/>
                  </a:schemeClr>
                </a:solidFill>
              </a:rPr>
              <a:t>de </a:t>
            </a:r>
            <a:r>
              <a:rPr lang="fr-FR" sz="1600" dirty="0" smtClean="0">
                <a:solidFill>
                  <a:schemeClr val="bg2">
                    <a:lumMod val="40000"/>
                    <a:lumOff val="60000"/>
                  </a:schemeClr>
                </a:solidFill>
              </a:rPr>
              <a:t>prison » que </a:t>
            </a:r>
            <a:r>
              <a:rPr lang="fr-FR" sz="1600" dirty="0">
                <a:solidFill>
                  <a:schemeClr val="bg2">
                    <a:lumMod val="40000"/>
                    <a:lumOff val="60000"/>
                  </a:schemeClr>
                </a:solidFill>
              </a:rPr>
              <a:t>le groupe social dominant a acquis sa domination en propageant ses croyances et ses pratiques </a:t>
            </a:r>
            <a:r>
              <a:rPr lang="fr-FR" sz="1600" dirty="0" smtClean="0">
                <a:solidFill>
                  <a:schemeClr val="bg2">
                    <a:lumMod val="40000"/>
                    <a:lumOff val="60000"/>
                  </a:schemeClr>
                </a:solidFill>
              </a:rPr>
              <a:t>via </a:t>
            </a:r>
            <a:r>
              <a:rPr lang="fr-FR" sz="1600" dirty="0">
                <a:solidFill>
                  <a:schemeClr val="bg2">
                    <a:lumMod val="40000"/>
                    <a:lumOff val="60000"/>
                  </a:schemeClr>
                </a:solidFill>
              </a:rPr>
              <a:t>la société </a:t>
            </a:r>
            <a:r>
              <a:rPr lang="fr-FR" sz="1600" dirty="0" smtClean="0">
                <a:solidFill>
                  <a:schemeClr val="bg2">
                    <a:lumMod val="40000"/>
                    <a:lumOff val="60000"/>
                  </a:schemeClr>
                </a:solidFill>
              </a:rPr>
              <a:t>de consommation. Ce sont l</a:t>
            </a:r>
            <a:r>
              <a:rPr lang="fr-FR" sz="1600" dirty="0" smtClean="0"/>
              <a:t>es </a:t>
            </a:r>
            <a:r>
              <a:rPr lang="fr-FR" sz="1600" dirty="0"/>
              <a:t>représentations culturelles de la classe dirigeante </a:t>
            </a:r>
            <a:r>
              <a:rPr lang="fr-FR" sz="1600" dirty="0" smtClean="0"/>
              <a:t>qui assure son maintien au pouvoir.</a:t>
            </a:r>
            <a:endParaRPr lang="fr-FR" sz="1600" dirty="0" smtClean="0">
              <a:solidFill>
                <a:schemeClr val="bg2">
                  <a:lumMod val="40000"/>
                  <a:lumOff val="60000"/>
                </a:schemeClr>
              </a:solidFill>
            </a:endParaRPr>
          </a:p>
          <a:p>
            <a:pPr algn="just">
              <a:buFont typeface="Wingdings" panose="05000000000000000000" pitchFamily="2" charset="2"/>
              <a:buChar char="Ø"/>
            </a:pPr>
            <a:endParaRPr lang="fr-FR" sz="1400" b="1" dirty="0">
              <a:solidFill>
                <a:schemeClr val="accent5"/>
              </a:solidFill>
            </a:endParaRPr>
          </a:p>
          <a:p>
            <a:pPr algn="just">
              <a:buFont typeface="Wingdings" panose="05000000000000000000" pitchFamily="2" charset="2"/>
              <a:buChar char="Ø"/>
            </a:pPr>
            <a:r>
              <a:rPr lang="fr-FR" sz="1600" dirty="0"/>
              <a:t>Appréhender l’Amazonie de manière détachée, en dehors d’un tissu social, sans comprendre les rapports de </a:t>
            </a:r>
            <a:r>
              <a:rPr lang="fr-FR" sz="1600" dirty="0" smtClean="0"/>
              <a:t>forces culturelles et historiques au </a:t>
            </a:r>
            <a:r>
              <a:rPr lang="fr-FR" sz="1600" dirty="0"/>
              <a:t>Brésil, serait une erreur. </a:t>
            </a:r>
            <a:r>
              <a:rPr lang="fr-FR" sz="1600" dirty="0" smtClean="0"/>
              <a:t>Cela reviendrait à ne </a:t>
            </a:r>
            <a:r>
              <a:rPr lang="fr-FR" sz="1600" dirty="0"/>
              <a:t>porter le regard que sur les branches en feu et non les processus sociaux </a:t>
            </a:r>
            <a:r>
              <a:rPr lang="fr-FR" sz="1600" dirty="0" smtClean="0"/>
              <a:t>à </a:t>
            </a:r>
            <a:r>
              <a:rPr lang="fr-FR" sz="1600" dirty="0"/>
              <a:t>l’origine du </a:t>
            </a:r>
            <a:r>
              <a:rPr lang="fr-FR" sz="1600" dirty="0" smtClean="0"/>
              <a:t>feu. </a:t>
            </a:r>
            <a:r>
              <a:rPr lang="fr-FR" sz="1600" dirty="0" smtClean="0">
                <a:solidFill>
                  <a:schemeClr val="accent5"/>
                </a:solidFill>
              </a:rPr>
              <a:t>Latifundio</a:t>
            </a:r>
            <a:r>
              <a:rPr lang="fr-FR" sz="1600" dirty="0" smtClean="0"/>
              <a:t> </a:t>
            </a:r>
            <a:r>
              <a:rPr lang="fr-FR" sz="1600" dirty="0"/>
              <a:t>(grandes propriétés agricoles) et </a:t>
            </a:r>
            <a:r>
              <a:rPr lang="fr-FR" sz="1600" dirty="0">
                <a:solidFill>
                  <a:schemeClr val="accent5"/>
                </a:solidFill>
              </a:rPr>
              <a:t>esclavage</a:t>
            </a:r>
            <a:r>
              <a:rPr lang="fr-FR" sz="1600" dirty="0"/>
              <a:t> ont été les deux versants de la structure sociale, qui s’est construite historiquement dans le sillage de la conquête du territoire vers l’Est, en particulier en Amazonie</a:t>
            </a:r>
            <a:r>
              <a:rPr lang="fr-FR" sz="1600" dirty="0" smtClean="0"/>
              <a:t>.</a:t>
            </a:r>
          </a:p>
          <a:p>
            <a:pPr algn="just">
              <a:buFont typeface="Wingdings" panose="05000000000000000000" pitchFamily="2" charset="2"/>
              <a:buChar char="Ø"/>
            </a:pPr>
            <a:endParaRPr lang="fr-FR" sz="1600" dirty="0">
              <a:solidFill>
                <a:schemeClr val="accent5"/>
              </a:solidFill>
            </a:endParaRPr>
          </a:p>
          <a:p>
            <a:pPr algn="just">
              <a:buFont typeface="Wingdings" panose="05000000000000000000" pitchFamily="2" charset="2"/>
              <a:buChar char="Ø"/>
            </a:pPr>
            <a:r>
              <a:rPr lang="fr-FR" sz="1600" dirty="0" smtClean="0">
                <a:solidFill>
                  <a:schemeClr val="accent5"/>
                </a:solidFill>
              </a:rPr>
              <a:t>Propagande d’état </a:t>
            </a:r>
            <a:r>
              <a:rPr lang="fr-FR" sz="1600" dirty="0" smtClean="0">
                <a:solidFill>
                  <a:schemeClr val="bg2">
                    <a:lumMod val="40000"/>
                    <a:lumOff val="60000"/>
                  </a:schemeClr>
                </a:solidFill>
              </a:rPr>
              <a:t>historiquement et traces dans la mémoire collective construisant un </a:t>
            </a:r>
            <a:r>
              <a:rPr lang="fr-FR" sz="1600" dirty="0" smtClean="0">
                <a:solidFill>
                  <a:schemeClr val="accent5"/>
                </a:solidFill>
              </a:rPr>
              <a:t>« territoire hérité » </a:t>
            </a:r>
            <a:r>
              <a:rPr lang="fr-FR" sz="1600" dirty="0" smtClean="0">
                <a:solidFill>
                  <a:schemeClr val="bg2">
                    <a:lumMod val="40000"/>
                    <a:lumOff val="60000"/>
                  </a:schemeClr>
                </a:solidFill>
              </a:rPr>
              <a:t>:  Amazonie = « le plus grand pâturage du monde », « Finis les légendes, gagnons de l’argent », « trésor à trouver pour soi-même » - Années 70/80 …</a:t>
            </a:r>
            <a:endParaRPr lang="fr-FR" sz="1400" dirty="0">
              <a:solidFill>
                <a:schemeClr val="bg2">
                  <a:lumMod val="40000"/>
                  <a:lumOff val="60000"/>
                </a:schemeClr>
              </a:solidFill>
            </a:endParaRPr>
          </a:p>
        </p:txBody>
      </p:sp>
      <p:pic>
        <p:nvPicPr>
          <p:cNvPr id="2" name="Image 1"/>
          <p:cNvPicPr>
            <a:picLocks noChangeAspect="1"/>
          </p:cNvPicPr>
          <p:nvPr/>
        </p:nvPicPr>
        <p:blipFill>
          <a:blip r:embed="rId3"/>
          <a:stretch>
            <a:fillRect/>
          </a:stretch>
        </p:blipFill>
        <p:spPr>
          <a:xfrm>
            <a:off x="8670354" y="2880410"/>
            <a:ext cx="524301" cy="2371550"/>
          </a:xfrm>
          <a:prstGeom prst="rect">
            <a:avLst/>
          </a:prstGeom>
        </p:spPr>
      </p:pic>
    </p:spTree>
    <p:extLst>
      <p:ext uri="{BB962C8B-B14F-4D97-AF65-F5344CB8AC3E}">
        <p14:creationId xmlns:p14="http://schemas.microsoft.com/office/powerpoint/2010/main" val="557728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585318" y="0"/>
            <a:ext cx="3902649" cy="5143499"/>
          </a:xfrm>
          <a:prstGeom prst="rect">
            <a:avLst/>
          </a:prstGeom>
        </p:spPr>
      </p:pic>
    </p:spTree>
    <p:extLst>
      <p:ext uri="{BB962C8B-B14F-4D97-AF65-F5344CB8AC3E}">
        <p14:creationId xmlns:p14="http://schemas.microsoft.com/office/powerpoint/2010/main" val="2244073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2400" dirty="0" smtClean="0"/>
              <a:t>Le chaos </a:t>
            </a:r>
            <a:r>
              <a:rPr lang="fr-FR" sz="2400" dirty="0"/>
              <a:t>environnemental Brésilien : impunité vécue et perçue</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630050"/>
            <a:ext cx="8520600"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dirty="0" smtClean="0"/>
              <a:t>En bref, </a:t>
            </a:r>
            <a:r>
              <a:rPr lang="fr-FR" dirty="0"/>
              <a:t>l</a:t>
            </a:r>
            <a:r>
              <a:rPr lang="fr-FR" dirty="0" smtClean="0"/>
              <a:t>a </a:t>
            </a:r>
            <a:r>
              <a:rPr lang="fr-FR" dirty="0"/>
              <a:t>communication populiste de Bolsonaro instaure un </a:t>
            </a:r>
            <a:r>
              <a:rPr lang="fr-FR" dirty="0">
                <a:solidFill>
                  <a:schemeClr val="accent5"/>
                </a:solidFill>
              </a:rPr>
              <a:t>climat d'impunité globale en Amazonie</a:t>
            </a:r>
            <a:r>
              <a:rPr lang="fr-FR" dirty="0"/>
              <a:t> en faveur de la destruction de la nature. Cette réalité explique les dynamiques de terrain. Un panorama du désordre environnemental revenant à la réalité statistique invitera donc à mieux dépasser les constats pour approfondir les causes. Emerge dans ce contexte un nouveau risque informationnel visant à </a:t>
            </a:r>
            <a:r>
              <a:rPr lang="fr-FR" dirty="0">
                <a:solidFill>
                  <a:schemeClr val="accent5"/>
                </a:solidFill>
              </a:rPr>
              <a:t>appréhender l’environnement comme une simple « bourse de valeurs »</a:t>
            </a:r>
            <a:r>
              <a:rPr lang="fr-FR" dirty="0"/>
              <a:t> dans une dominance d’incommunication : l’impunité perçue. </a:t>
            </a:r>
            <a:endParaRPr lang="fr-FR" dirty="0" smtClean="0"/>
          </a:p>
          <a:p>
            <a:pPr algn="just">
              <a:buFont typeface="Wingdings" panose="05000000000000000000" pitchFamily="2" charset="2"/>
              <a:buChar char="Ø"/>
            </a:pPr>
            <a:endParaRPr lang="fr-FR" dirty="0"/>
          </a:p>
          <a:p>
            <a:pPr algn="just">
              <a:buFont typeface="Wingdings" panose="05000000000000000000" pitchFamily="2" charset="2"/>
              <a:buChar char="Ø"/>
            </a:pPr>
            <a:r>
              <a:rPr lang="fr-FR" dirty="0" smtClean="0"/>
              <a:t>Ainsi</a:t>
            </a:r>
            <a:r>
              <a:rPr lang="fr-FR" dirty="0"/>
              <a:t>, </a:t>
            </a:r>
            <a:r>
              <a:rPr lang="fr-FR" dirty="0">
                <a:solidFill>
                  <a:schemeClr val="accent5"/>
                </a:solidFill>
              </a:rPr>
              <a:t>la théorie de la vitre brisée actualisée écologiquement donne une nouvelle possibilité d’idée-force</a:t>
            </a:r>
            <a:r>
              <a:rPr lang="fr-FR" dirty="0"/>
              <a:t> en misant sur la communication </a:t>
            </a:r>
            <a:r>
              <a:rPr lang="fr-FR" dirty="0" smtClean="0"/>
              <a:t>publique</a:t>
            </a:r>
            <a:r>
              <a:rPr lang="fr-FR" dirty="0"/>
              <a:t> </a:t>
            </a:r>
            <a:r>
              <a:rPr lang="fr-FR" dirty="0" smtClean="0"/>
              <a:t>pour défier le chaos environnemental. Elle permettrait d’améliorer la compréhension du </a:t>
            </a:r>
            <a:r>
              <a:rPr lang="fr-FR" dirty="0" smtClean="0">
                <a:solidFill>
                  <a:schemeClr val="accent5"/>
                </a:solidFill>
              </a:rPr>
              <a:t>« territoire prescrit » </a:t>
            </a:r>
            <a:r>
              <a:rPr lang="fr-FR" dirty="0" smtClean="0">
                <a:solidFill>
                  <a:schemeClr val="bg2">
                    <a:lumMod val="40000"/>
                    <a:lumOff val="60000"/>
                  </a:schemeClr>
                </a:solidFill>
              </a:rPr>
              <a:t>en lui offrant une nouvelle opportunité.</a:t>
            </a:r>
            <a:endParaRPr lang="fr-FR" sz="1600" dirty="0">
              <a:solidFill>
                <a:schemeClr val="accent5"/>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1991909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160246" y="1883242"/>
            <a:ext cx="4045200" cy="1710300"/>
          </a:xfrm>
          <a:prstGeom prst="rect">
            <a:avLst/>
          </a:prstGeom>
        </p:spPr>
        <p:txBody>
          <a:bodyPr spcFirstLastPara="1" wrap="square" lIns="91425" tIns="91425" rIns="91425" bIns="91425" anchor="b" anchorCtr="0">
            <a:noAutofit/>
          </a:bodyPr>
          <a:lstStyle/>
          <a:p>
            <a:pPr lvl="0"/>
            <a:r>
              <a:rPr lang="fr" dirty="0"/>
              <a:t>3</a:t>
            </a:r>
            <a:r>
              <a:rPr lang="fr" dirty="0" smtClean="0"/>
              <a:t> AXES DE </a:t>
            </a:r>
            <a:br>
              <a:rPr lang="fr" dirty="0" smtClean="0"/>
            </a:br>
            <a:r>
              <a:rPr lang="fr" dirty="0" smtClean="0"/>
              <a:t>R</a:t>
            </a:r>
            <a:r>
              <a:rPr lang="fr-FR" dirty="0"/>
              <a:t>É</a:t>
            </a:r>
            <a:r>
              <a:rPr lang="fr" dirty="0" smtClean="0"/>
              <a:t>FLEXION</a:t>
            </a:r>
            <a:endParaRPr dirty="0"/>
          </a:p>
        </p:txBody>
      </p:sp>
      <p:sp>
        <p:nvSpPr>
          <p:cNvPr id="85" name="Google Shape;85;p17"/>
          <p:cNvSpPr txBox="1">
            <a:spLocks noGrp="1"/>
          </p:cNvSpPr>
          <p:nvPr>
            <p:ph type="body" idx="2"/>
          </p:nvPr>
        </p:nvSpPr>
        <p:spPr>
          <a:xfrm>
            <a:off x="4532529" y="697768"/>
            <a:ext cx="4762774" cy="3695100"/>
          </a:xfrm>
          <a:prstGeom prst="rect">
            <a:avLst/>
          </a:prstGeom>
        </p:spPr>
        <p:txBody>
          <a:bodyPr spcFirstLastPara="1" wrap="square" lIns="91425" tIns="91425" rIns="91425" bIns="91425" anchor="ctr" anchorCtr="0">
            <a:noAutofit/>
          </a:bodyPr>
          <a:lstStyle/>
          <a:p>
            <a:pPr marL="0" indent="0">
              <a:buNone/>
            </a:pPr>
            <a:r>
              <a:rPr lang="fr-FR" sz="1600" dirty="0"/>
              <a:t>1/Opinion publique internationale et </a:t>
            </a:r>
            <a:r>
              <a:rPr lang="fr-FR" sz="1600" b="1" dirty="0"/>
              <a:t>imaginaire occidental </a:t>
            </a:r>
            <a:r>
              <a:rPr lang="fr-FR" sz="1600" dirty="0"/>
              <a:t>sur l’Amazonie : une globalisation du </a:t>
            </a:r>
            <a:r>
              <a:rPr lang="fr-FR" sz="1600" dirty="0" smtClean="0"/>
              <a:t>« wilderness » </a:t>
            </a:r>
            <a:r>
              <a:rPr lang="fr-FR" sz="1600" dirty="0"/>
              <a:t>étasunien</a:t>
            </a:r>
            <a:endParaRPr lang="fr-FR" sz="1600" dirty="0" smtClean="0"/>
          </a:p>
          <a:p>
            <a:pPr marL="0" indent="0">
              <a:buNone/>
            </a:pPr>
            <a:endParaRPr lang="fr-FR" sz="1600" dirty="0"/>
          </a:p>
          <a:p>
            <a:pPr marL="0" lvl="0" indent="0">
              <a:buNone/>
            </a:pPr>
            <a:r>
              <a:rPr lang="fr" sz="1600" dirty="0" smtClean="0"/>
              <a:t>2/Chaos environnemental et </a:t>
            </a:r>
            <a:r>
              <a:rPr lang="fr" sz="1600" b="1" dirty="0" smtClean="0"/>
              <a:t>impunité per</a:t>
            </a:r>
            <a:r>
              <a:rPr lang="fr-FR" sz="1600" b="1" dirty="0" smtClean="0"/>
              <a:t>çue </a:t>
            </a:r>
            <a:r>
              <a:rPr lang="fr-FR" sz="1600" dirty="0" smtClean="0"/>
              <a:t>: une hégémonie culturelle vers le développement sauvage</a:t>
            </a:r>
            <a:r>
              <a:rPr lang="fr" sz="1600" dirty="0" smtClean="0"/>
              <a:t> </a:t>
            </a:r>
            <a:endParaRPr sz="1600" dirty="0"/>
          </a:p>
          <a:p>
            <a:pPr marL="0" lvl="0" indent="0" algn="l" rtl="0">
              <a:spcBef>
                <a:spcPts val="1600"/>
              </a:spcBef>
              <a:spcAft>
                <a:spcPts val="0"/>
              </a:spcAft>
              <a:buNone/>
            </a:pPr>
            <a:r>
              <a:rPr lang="fr" sz="1600" dirty="0" smtClean="0"/>
              <a:t>3/La place de la technologie pour réconcilier deux </a:t>
            </a:r>
            <a:r>
              <a:rPr lang="fr" sz="1600" b="1" dirty="0" smtClean="0"/>
              <a:t>visions dichotomiques </a:t>
            </a:r>
            <a:r>
              <a:rPr lang="fr" sz="1600" dirty="0" smtClean="0"/>
              <a:t>du territoire</a:t>
            </a:r>
            <a:endParaRPr sz="16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8" y="2863376"/>
            <a:ext cx="523948" cy="2374667"/>
          </a:xfrm>
          <a:prstGeom prst="rect">
            <a:avLst/>
          </a:prstGeom>
        </p:spPr>
      </p:pic>
      <p:sp>
        <p:nvSpPr>
          <p:cNvPr id="3" name="Rectangle 2"/>
          <p:cNvSpPr/>
          <p:nvPr/>
        </p:nvSpPr>
        <p:spPr>
          <a:xfrm>
            <a:off x="-63420" y="282270"/>
            <a:ext cx="4661733" cy="830997"/>
          </a:xfrm>
          <a:prstGeom prst="rect">
            <a:avLst/>
          </a:prstGeom>
        </p:spPr>
        <p:txBody>
          <a:bodyPr wrap="square">
            <a:spAutoFit/>
          </a:bodyPr>
          <a:lstStyle/>
          <a:p>
            <a:pPr algn="ctr"/>
            <a:r>
              <a:rPr lang="en-US" sz="1600" b="1" dirty="0">
                <a:solidFill>
                  <a:srgbClr val="FFFFFF"/>
                </a:solidFill>
                <a:latin typeface="Oswald"/>
                <a:sym typeface="Oswald"/>
              </a:rPr>
              <a:t>Social construction and globalization of </a:t>
            </a:r>
            <a:endParaRPr lang="en-US" sz="1600" b="1" dirty="0" smtClean="0">
              <a:solidFill>
                <a:srgbClr val="FFFFFF"/>
              </a:solidFill>
              <a:latin typeface="Oswald"/>
              <a:sym typeface="Oswald"/>
            </a:endParaRPr>
          </a:p>
          <a:p>
            <a:pPr algn="ctr"/>
            <a:r>
              <a:rPr lang="en-US" sz="1600" b="1" dirty="0" smtClean="0">
                <a:solidFill>
                  <a:srgbClr val="FFD966"/>
                </a:solidFill>
                <a:latin typeface="Oswald"/>
                <a:sym typeface="Oswald"/>
              </a:rPr>
              <a:t>wilderness</a:t>
            </a:r>
            <a:r>
              <a:rPr lang="en-US" sz="1600" b="1" dirty="0" smtClean="0">
                <a:solidFill>
                  <a:srgbClr val="FFFFFF"/>
                </a:solidFill>
                <a:latin typeface="Oswald"/>
                <a:sym typeface="Oswald"/>
              </a:rPr>
              <a:t> </a:t>
            </a:r>
            <a:r>
              <a:rPr lang="en-US" sz="1600" b="1" dirty="0">
                <a:solidFill>
                  <a:srgbClr val="FFFFFF"/>
                </a:solidFill>
                <a:latin typeface="Oswald"/>
                <a:sym typeface="Oswald"/>
              </a:rPr>
              <a:t>: international </a:t>
            </a:r>
            <a:r>
              <a:rPr lang="en-US" sz="1600" b="1" dirty="0">
                <a:solidFill>
                  <a:srgbClr val="FFD966"/>
                </a:solidFill>
                <a:latin typeface="Oswald"/>
                <a:sym typeface="Oswald"/>
              </a:rPr>
              <a:t>public opinion </a:t>
            </a:r>
            <a:r>
              <a:rPr lang="en-US" sz="1600" b="1" dirty="0">
                <a:solidFill>
                  <a:srgbClr val="FFFFFF"/>
                </a:solidFill>
                <a:latin typeface="Oswald"/>
                <a:sym typeface="Oswald"/>
              </a:rPr>
              <a:t>vs </a:t>
            </a:r>
            <a:endParaRPr lang="en-US" sz="1600" b="1" dirty="0" smtClean="0">
              <a:solidFill>
                <a:srgbClr val="FFFFFF"/>
              </a:solidFill>
              <a:latin typeface="Oswald"/>
              <a:sym typeface="Oswald"/>
            </a:endParaRPr>
          </a:p>
          <a:p>
            <a:pPr algn="ctr"/>
            <a:r>
              <a:rPr lang="en-US" sz="1600" b="1" dirty="0" smtClean="0">
                <a:solidFill>
                  <a:srgbClr val="FFFFFF"/>
                </a:solidFill>
                <a:latin typeface="Oswald"/>
                <a:sym typeface="Oswald"/>
              </a:rPr>
              <a:t>people's </a:t>
            </a:r>
            <a:r>
              <a:rPr lang="en-US" sz="1600" b="1" dirty="0">
                <a:solidFill>
                  <a:srgbClr val="FFFFFF"/>
                </a:solidFill>
                <a:latin typeface="Oswald"/>
                <a:sym typeface="Oswald"/>
              </a:rPr>
              <a:t>doubts </a:t>
            </a:r>
            <a:r>
              <a:rPr lang="en-US" sz="1600" b="1" dirty="0" smtClean="0">
                <a:solidFill>
                  <a:srgbClr val="FFFFFF"/>
                </a:solidFill>
                <a:latin typeface="Oswald"/>
                <a:sym typeface="Oswald"/>
              </a:rPr>
              <a:t>in the </a:t>
            </a:r>
            <a:r>
              <a:rPr lang="en-US" sz="1600" b="1" dirty="0">
                <a:solidFill>
                  <a:srgbClr val="FFFFFF"/>
                </a:solidFill>
                <a:latin typeface="Oswald"/>
                <a:sym typeface="Oswald"/>
              </a:rPr>
              <a:t>case of </a:t>
            </a:r>
            <a:r>
              <a:rPr lang="en-US" sz="1600" b="1" dirty="0">
                <a:solidFill>
                  <a:srgbClr val="FFD966"/>
                </a:solidFill>
                <a:latin typeface="Oswald"/>
                <a:sym typeface="Oswald"/>
              </a:rPr>
              <a:t>Amazon</a:t>
            </a:r>
            <a:r>
              <a:rPr lang="en-US" sz="1600" b="1" dirty="0">
                <a:solidFill>
                  <a:srgbClr val="FFFFFF"/>
                </a:solidFill>
                <a:latin typeface="Oswald"/>
                <a:sym typeface="Oswald"/>
              </a:rPr>
              <a:t> rainforest</a:t>
            </a:r>
            <a:endParaRPr lang="fr-FR" sz="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44846" y="2413457"/>
            <a:ext cx="4045200" cy="1710300"/>
          </a:xfrm>
          <a:prstGeom prst="rect">
            <a:avLst/>
          </a:prstGeom>
        </p:spPr>
        <p:txBody>
          <a:bodyPr spcFirstLastPara="1" wrap="square" lIns="91425" tIns="91425" rIns="91425" bIns="91425" anchor="b" anchorCtr="0">
            <a:noAutofit/>
          </a:bodyPr>
          <a:lstStyle/>
          <a:p>
            <a:pPr lvl="0"/>
            <a:r>
              <a:rPr lang="fr-FR" sz="2400" dirty="0" smtClean="0"/>
              <a:t>La </a:t>
            </a:r>
            <a:r>
              <a:rPr lang="fr-FR" sz="2400" dirty="0"/>
              <a:t>place de la technologie pour réconcilier deux visions dichotomiques du territoire </a:t>
            </a:r>
            <a:br>
              <a:rPr lang="fr-FR" sz="2400" dirty="0"/>
            </a:br>
            <a:r>
              <a:rPr lang="fr-FR" sz="2400" dirty="0"/>
              <a:t/>
            </a:r>
            <a:br>
              <a:rPr lang="fr-FR" sz="2400" dirty="0"/>
            </a:br>
            <a:endParaRPr sz="24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8" y="2863376"/>
            <a:ext cx="523948" cy="2374667"/>
          </a:xfrm>
          <a:prstGeom prst="rect">
            <a:avLst/>
          </a:prstGeom>
        </p:spPr>
      </p:pic>
      <p:sp>
        <p:nvSpPr>
          <p:cNvPr id="3" name="Rectangle 2"/>
          <p:cNvSpPr/>
          <p:nvPr/>
        </p:nvSpPr>
        <p:spPr>
          <a:xfrm>
            <a:off x="-63420" y="282270"/>
            <a:ext cx="4661733" cy="830997"/>
          </a:xfrm>
          <a:prstGeom prst="rect">
            <a:avLst/>
          </a:prstGeom>
        </p:spPr>
        <p:txBody>
          <a:bodyPr wrap="square">
            <a:spAutoFit/>
          </a:bodyPr>
          <a:lstStyle/>
          <a:p>
            <a:pPr algn="ctr"/>
            <a:r>
              <a:rPr lang="en-US" sz="1600" b="1" dirty="0">
                <a:solidFill>
                  <a:srgbClr val="FFFFFF"/>
                </a:solidFill>
                <a:latin typeface="Oswald"/>
                <a:sym typeface="Oswald"/>
              </a:rPr>
              <a:t>Social construction and globalization of </a:t>
            </a:r>
            <a:endParaRPr lang="en-US" sz="1600" b="1" dirty="0" smtClean="0">
              <a:solidFill>
                <a:srgbClr val="FFFFFF"/>
              </a:solidFill>
              <a:latin typeface="Oswald"/>
              <a:sym typeface="Oswald"/>
            </a:endParaRPr>
          </a:p>
          <a:p>
            <a:pPr algn="ctr"/>
            <a:r>
              <a:rPr lang="en-US" sz="1600" b="1" dirty="0" smtClean="0">
                <a:solidFill>
                  <a:srgbClr val="FFD966"/>
                </a:solidFill>
                <a:latin typeface="Oswald"/>
                <a:sym typeface="Oswald"/>
              </a:rPr>
              <a:t>wilderness</a:t>
            </a:r>
            <a:r>
              <a:rPr lang="en-US" sz="1600" b="1" dirty="0" smtClean="0">
                <a:solidFill>
                  <a:srgbClr val="FFFFFF"/>
                </a:solidFill>
                <a:latin typeface="Oswald"/>
                <a:sym typeface="Oswald"/>
              </a:rPr>
              <a:t> </a:t>
            </a:r>
            <a:r>
              <a:rPr lang="en-US" sz="1600" b="1" dirty="0">
                <a:solidFill>
                  <a:srgbClr val="FFFFFF"/>
                </a:solidFill>
                <a:latin typeface="Oswald"/>
                <a:sym typeface="Oswald"/>
              </a:rPr>
              <a:t>: international </a:t>
            </a:r>
            <a:r>
              <a:rPr lang="en-US" sz="1600" b="1" dirty="0">
                <a:solidFill>
                  <a:srgbClr val="FFD966"/>
                </a:solidFill>
                <a:latin typeface="Oswald"/>
                <a:sym typeface="Oswald"/>
              </a:rPr>
              <a:t>public opinion </a:t>
            </a:r>
            <a:r>
              <a:rPr lang="en-US" sz="1600" b="1" dirty="0">
                <a:solidFill>
                  <a:srgbClr val="FFFFFF"/>
                </a:solidFill>
                <a:latin typeface="Oswald"/>
                <a:sym typeface="Oswald"/>
              </a:rPr>
              <a:t>vs </a:t>
            </a:r>
            <a:endParaRPr lang="en-US" sz="1600" b="1" dirty="0" smtClean="0">
              <a:solidFill>
                <a:srgbClr val="FFFFFF"/>
              </a:solidFill>
              <a:latin typeface="Oswald"/>
              <a:sym typeface="Oswald"/>
            </a:endParaRPr>
          </a:p>
          <a:p>
            <a:pPr algn="ctr"/>
            <a:r>
              <a:rPr lang="en-US" sz="1600" b="1" dirty="0" smtClean="0">
                <a:solidFill>
                  <a:srgbClr val="FFFFFF"/>
                </a:solidFill>
                <a:latin typeface="Oswald"/>
                <a:sym typeface="Oswald"/>
              </a:rPr>
              <a:t>people's </a:t>
            </a:r>
            <a:r>
              <a:rPr lang="en-US" sz="1600" b="1" dirty="0">
                <a:solidFill>
                  <a:srgbClr val="FFFFFF"/>
                </a:solidFill>
                <a:latin typeface="Oswald"/>
                <a:sym typeface="Oswald"/>
              </a:rPr>
              <a:t>doubts </a:t>
            </a:r>
            <a:r>
              <a:rPr lang="en-US" sz="1600" b="1" dirty="0" smtClean="0">
                <a:solidFill>
                  <a:srgbClr val="FFFFFF"/>
                </a:solidFill>
                <a:latin typeface="Oswald"/>
                <a:sym typeface="Oswald"/>
              </a:rPr>
              <a:t>in the </a:t>
            </a:r>
            <a:r>
              <a:rPr lang="en-US" sz="1600" b="1" dirty="0">
                <a:solidFill>
                  <a:srgbClr val="FFFFFF"/>
                </a:solidFill>
                <a:latin typeface="Oswald"/>
                <a:sym typeface="Oswald"/>
              </a:rPr>
              <a:t>case of </a:t>
            </a:r>
            <a:r>
              <a:rPr lang="en-US" sz="1600" b="1" dirty="0">
                <a:solidFill>
                  <a:srgbClr val="FFD966"/>
                </a:solidFill>
                <a:latin typeface="Oswald"/>
                <a:sym typeface="Oswald"/>
              </a:rPr>
              <a:t>Amazon</a:t>
            </a:r>
            <a:r>
              <a:rPr lang="en-US" sz="1600" b="1" dirty="0">
                <a:solidFill>
                  <a:srgbClr val="FFFFFF"/>
                </a:solidFill>
                <a:latin typeface="Oswald"/>
                <a:sym typeface="Oswald"/>
              </a:rPr>
              <a:t> rainforest</a:t>
            </a:r>
            <a:endParaRPr lang="fr-FR" sz="900" dirty="0"/>
          </a:p>
        </p:txBody>
      </p:sp>
      <p:sp>
        <p:nvSpPr>
          <p:cNvPr id="7" name="Rectangle 6"/>
          <p:cNvSpPr/>
          <p:nvPr/>
        </p:nvSpPr>
        <p:spPr>
          <a:xfrm>
            <a:off x="4545586" y="1113267"/>
            <a:ext cx="1409360" cy="3154710"/>
          </a:xfrm>
          <a:prstGeom prst="rect">
            <a:avLst/>
          </a:prstGeom>
        </p:spPr>
        <p:txBody>
          <a:bodyPr wrap="none">
            <a:spAutoFit/>
          </a:bodyPr>
          <a:lstStyle/>
          <a:p>
            <a:r>
              <a:rPr lang="fr" sz="19900" dirty="0">
                <a:solidFill>
                  <a:srgbClr val="37474F"/>
                </a:solidFill>
                <a:latin typeface="Average"/>
                <a:sym typeface="Average"/>
              </a:rPr>
              <a:t>3</a:t>
            </a:r>
            <a:endParaRPr lang="fr-FR" sz="16600" dirty="0"/>
          </a:p>
        </p:txBody>
      </p:sp>
      <p:pic>
        <p:nvPicPr>
          <p:cNvPr id="2" name="Image 1"/>
          <p:cNvPicPr>
            <a:picLocks noChangeAspect="1"/>
          </p:cNvPicPr>
          <p:nvPr/>
        </p:nvPicPr>
        <p:blipFill>
          <a:blip r:embed="rId4"/>
          <a:stretch>
            <a:fillRect/>
          </a:stretch>
        </p:blipFill>
        <p:spPr>
          <a:xfrm>
            <a:off x="5902218" y="285956"/>
            <a:ext cx="3185617" cy="3982021"/>
          </a:xfrm>
          <a:prstGeom prst="rect">
            <a:avLst/>
          </a:prstGeom>
        </p:spPr>
      </p:pic>
    </p:spTree>
    <p:extLst>
      <p:ext uri="{BB962C8B-B14F-4D97-AF65-F5344CB8AC3E}">
        <p14:creationId xmlns:p14="http://schemas.microsoft.com/office/powerpoint/2010/main" val="169641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pPr lvl="0"/>
            <a:r>
              <a:rPr lang="fr-FR" sz="2000" dirty="0" smtClean="0"/>
              <a:t>La </a:t>
            </a:r>
            <a:r>
              <a:rPr lang="fr-FR" sz="2000" dirty="0"/>
              <a:t>place de la technologie pour réconcilier </a:t>
            </a:r>
            <a:r>
              <a:rPr lang="fr-FR" sz="2000" dirty="0" smtClean="0"/>
              <a:t>deux </a:t>
            </a:r>
            <a:r>
              <a:rPr lang="fr-FR" sz="2000" dirty="0"/>
              <a:t>visions dichotomiques du territoire </a:t>
            </a:r>
            <a:br>
              <a:rPr lang="fr-FR" sz="2000" dirty="0"/>
            </a:br>
            <a:r>
              <a:rPr lang="fr-FR" sz="2400" dirty="0"/>
              <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675647"/>
            <a:ext cx="8520600" cy="34164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fr-FR" dirty="0" smtClean="0"/>
              <a:t>Vous </a:t>
            </a:r>
            <a:r>
              <a:rPr lang="fr-FR" dirty="0"/>
              <a:t>qui êtes des producteurs importants et de haut niveau de la technologie, je vous incite à mieux prendre en compte la </a:t>
            </a:r>
            <a:r>
              <a:rPr lang="fr-FR" b="1" u="sng" dirty="0">
                <a:solidFill>
                  <a:schemeClr val="accent5"/>
                </a:solidFill>
              </a:rPr>
              <a:t>sociologie des usages</a:t>
            </a:r>
            <a:r>
              <a:rPr lang="fr-FR" dirty="0">
                <a:solidFill>
                  <a:schemeClr val="accent5"/>
                </a:solidFill>
              </a:rPr>
              <a:t> </a:t>
            </a:r>
            <a:r>
              <a:rPr lang="fr-FR" dirty="0"/>
              <a:t>et parfois aller contre ses préjugés et un certain </a:t>
            </a:r>
            <a:r>
              <a:rPr lang="fr-FR" dirty="0">
                <a:solidFill>
                  <a:schemeClr val="accent5"/>
                </a:solidFill>
              </a:rPr>
              <a:t>« imaginaire social instituant » </a:t>
            </a:r>
            <a:r>
              <a:rPr lang="fr-FR" dirty="0"/>
              <a:t>(</a:t>
            </a:r>
            <a:r>
              <a:rPr lang="fr-FR" dirty="0" err="1"/>
              <a:t>Castoriadis</a:t>
            </a:r>
            <a:r>
              <a:rPr lang="fr-FR" dirty="0" smtClean="0"/>
              <a:t>).</a:t>
            </a:r>
          </a:p>
          <a:p>
            <a:pPr marL="114300" indent="0">
              <a:buNone/>
            </a:pPr>
            <a:endParaRPr lang="fr-FR" dirty="0"/>
          </a:p>
          <a:p>
            <a:pPr>
              <a:buFont typeface="Wingdings" panose="05000000000000000000" pitchFamily="2" charset="2"/>
              <a:buChar char="Ø"/>
            </a:pPr>
            <a:r>
              <a:rPr lang="fr-FR" dirty="0" smtClean="0"/>
              <a:t>Sociologie des usages -&gt; « </a:t>
            </a:r>
            <a:r>
              <a:rPr lang="fr-FR" dirty="0"/>
              <a:t>Elle permet à la fois d’aborder les usages des TIC avec une sociologie attentive aux usagers pensés non plus seulement comme de simples consommateurs passifs mais aussi comme des acteurs, et d’échapper à la vision totalisante et bien pessimiste d’enfermement des </a:t>
            </a:r>
            <a:r>
              <a:rPr lang="fr-FR" dirty="0" smtClean="0"/>
              <a:t>pratiques ». </a:t>
            </a:r>
            <a:r>
              <a:rPr lang="fr-FR" dirty="0" smtClean="0">
                <a:solidFill>
                  <a:schemeClr val="accent5"/>
                </a:solidFill>
              </a:rPr>
              <a:t>Francis Jauréguiberry</a:t>
            </a:r>
            <a:r>
              <a:rPr lang="fr-FR" dirty="0" smtClean="0"/>
              <a:t> (UPPA). </a:t>
            </a:r>
            <a:r>
              <a:rPr lang="fr-FR" dirty="0"/>
              <a:t>V</a:t>
            </a:r>
            <a:r>
              <a:rPr lang="fr-FR" dirty="0" smtClean="0"/>
              <a:t>ous conseillant de mieux travailler avec lui.</a:t>
            </a:r>
          </a:p>
          <a:p>
            <a:pPr>
              <a:buFont typeface="Wingdings" panose="05000000000000000000" pitchFamily="2" charset="2"/>
              <a:buChar char="Ø"/>
            </a:pPr>
            <a:endParaRPr lang="fr-FR" dirty="0" smtClean="0"/>
          </a:p>
          <a:p>
            <a:pPr>
              <a:buFont typeface="Wingdings" panose="05000000000000000000" pitchFamily="2" charset="2"/>
              <a:buChar char="Ø"/>
            </a:pPr>
            <a:r>
              <a:rPr lang="fr-FR" dirty="0" smtClean="0"/>
              <a:t>Ainsi</a:t>
            </a:r>
            <a:r>
              <a:rPr lang="fr-FR" dirty="0"/>
              <a:t>, si je vous dis « technologie » et « population indigène d’Amazonie » l’association </a:t>
            </a:r>
            <a:r>
              <a:rPr lang="fr-FR" dirty="0" smtClean="0"/>
              <a:t>mentale est difficile … Pour </a:t>
            </a:r>
            <a:r>
              <a:rPr lang="fr-FR" dirty="0"/>
              <a:t>beaucoup ce sont deux </a:t>
            </a:r>
            <a:r>
              <a:rPr lang="fr-FR" dirty="0" smtClean="0"/>
              <a:t>imaginaires qui </a:t>
            </a:r>
            <a:r>
              <a:rPr lang="fr-FR" dirty="0"/>
              <a:t>s’opposent naturellement dans votre esprit. La réalité est pourtant autre ! </a:t>
            </a:r>
          </a:p>
          <a:p>
            <a:pPr marL="285750" indent="-285750" algn="just">
              <a:spcBef>
                <a:spcPts val="1600"/>
              </a:spcBef>
              <a:buFont typeface="Wingdings" panose="05000000000000000000" pitchFamily="2" charset="2"/>
              <a:buChar char="Ø"/>
            </a:pPr>
            <a:endParaRPr lang="fr-FR" dirty="0" smtClean="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670549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pPr lvl="0"/>
            <a:r>
              <a:rPr lang="fr-FR" sz="2000" dirty="0" smtClean="0"/>
              <a:t>La </a:t>
            </a:r>
            <a:r>
              <a:rPr lang="fr-FR" sz="2000" dirty="0"/>
              <a:t>place de la technologie pour réconcilier </a:t>
            </a:r>
            <a:r>
              <a:rPr lang="fr-FR" sz="2000" dirty="0" smtClean="0"/>
              <a:t>deux </a:t>
            </a:r>
            <a:r>
              <a:rPr lang="fr-FR" sz="2000" dirty="0"/>
              <a:t>visions dichotomiques du territoire </a:t>
            </a:r>
            <a:br>
              <a:rPr lang="fr-FR" sz="2000" dirty="0"/>
            </a:br>
            <a:r>
              <a:rPr lang="fr-FR" sz="2400" dirty="0"/>
              <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675647"/>
            <a:ext cx="8520600"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sz="1600" dirty="0">
                <a:solidFill>
                  <a:schemeClr val="accent5"/>
                </a:solidFill>
              </a:rPr>
              <a:t>Michel de </a:t>
            </a:r>
            <a:r>
              <a:rPr lang="fr-FR" sz="1600" dirty="0" err="1" smtClean="0">
                <a:solidFill>
                  <a:schemeClr val="accent5"/>
                </a:solidFill>
              </a:rPr>
              <a:t>Certeau</a:t>
            </a:r>
            <a:r>
              <a:rPr lang="fr-FR" sz="1600" dirty="0" smtClean="0">
                <a:solidFill>
                  <a:schemeClr val="accent5"/>
                </a:solidFill>
              </a:rPr>
              <a:t> </a:t>
            </a:r>
            <a:r>
              <a:rPr lang="fr-FR" sz="1600" dirty="0">
                <a:solidFill>
                  <a:schemeClr val="accent5"/>
                </a:solidFill>
              </a:rPr>
              <a:t>théorise la notion </a:t>
            </a:r>
            <a:r>
              <a:rPr lang="fr-FR" sz="1600" dirty="0" smtClean="0">
                <a:solidFill>
                  <a:schemeClr val="accent5"/>
                </a:solidFill>
              </a:rPr>
              <a:t>d’usage </a:t>
            </a:r>
            <a:r>
              <a:rPr lang="fr-FR" sz="1600" dirty="0" smtClean="0"/>
              <a:t>dans les années 80 dans </a:t>
            </a:r>
            <a:r>
              <a:rPr lang="fr-FR" sz="1600" dirty="0"/>
              <a:t>son ouvrage </a:t>
            </a:r>
            <a:r>
              <a:rPr lang="fr-FR" sz="1600" dirty="0" smtClean="0"/>
              <a:t>« L’invention </a:t>
            </a:r>
            <a:r>
              <a:rPr lang="fr-FR" sz="1600" dirty="0"/>
              <a:t>du </a:t>
            </a:r>
            <a:r>
              <a:rPr lang="fr-FR" sz="1600" dirty="0" smtClean="0"/>
              <a:t>quotidien ». Pour lui, la </a:t>
            </a:r>
            <a:r>
              <a:rPr lang="fr-FR" sz="1600" dirty="0"/>
              <a:t>consommation </a:t>
            </a:r>
            <a:r>
              <a:rPr lang="fr-FR" sz="1600" dirty="0" smtClean="0"/>
              <a:t>trop souvent «</a:t>
            </a:r>
            <a:r>
              <a:rPr lang="fr-FR" sz="1600" dirty="0"/>
              <a:t> ferait figure d’activité </a:t>
            </a:r>
            <a:r>
              <a:rPr lang="fr-FR" sz="1600" dirty="0" smtClean="0"/>
              <a:t>moutonnière</a:t>
            </a:r>
            <a:r>
              <a:rPr lang="fr-FR" sz="1600" dirty="0"/>
              <a:t> </a:t>
            </a:r>
            <a:r>
              <a:rPr lang="fr-FR" sz="1600" dirty="0" smtClean="0"/>
              <a:t>[...] </a:t>
            </a:r>
            <a:r>
              <a:rPr lang="fr-FR" sz="1600" dirty="0"/>
              <a:t>Aux foules, il resterait seulement la liberté de brouter la ration de simulacres que le système distribue à chacun. Voilà précisément l’idée contre laquelle je m’élève : pareille représentation des consommateurs n’est pas </a:t>
            </a:r>
            <a:r>
              <a:rPr lang="fr-FR" sz="1600" dirty="0" smtClean="0"/>
              <a:t>recevable </a:t>
            </a:r>
            <a:r>
              <a:rPr lang="fr-FR" sz="1600" dirty="0"/>
              <a:t>». </a:t>
            </a:r>
            <a:endParaRPr lang="fr-FR" sz="1600" dirty="0" smtClean="0"/>
          </a:p>
          <a:p>
            <a:pPr algn="just">
              <a:buFont typeface="Wingdings" panose="05000000000000000000" pitchFamily="2" charset="2"/>
              <a:buChar char="Ø"/>
            </a:pPr>
            <a:endParaRPr lang="fr-FR" sz="1600" dirty="0"/>
          </a:p>
          <a:p>
            <a:pPr algn="just">
              <a:buFont typeface="Wingdings" panose="05000000000000000000" pitchFamily="2" charset="2"/>
              <a:buChar char="Ø"/>
            </a:pPr>
            <a:r>
              <a:rPr lang="fr-FR" sz="1600" dirty="0" smtClean="0"/>
              <a:t>Dans cet ouvrage, il prend notamment l’exemple des peuples indigènes d’Amérique du Sud colonisés et convertis </a:t>
            </a:r>
            <a:r>
              <a:rPr lang="fr-FR" sz="1600" dirty="0"/>
              <a:t>de </a:t>
            </a:r>
            <a:r>
              <a:rPr lang="fr-FR" sz="1600" dirty="0" smtClean="0"/>
              <a:t>force. </a:t>
            </a:r>
            <a:r>
              <a:rPr lang="fr-FR" sz="1600" dirty="0"/>
              <a:t>I</a:t>
            </a:r>
            <a:r>
              <a:rPr lang="fr-FR" sz="1600" dirty="0" smtClean="0"/>
              <a:t>ls n’ont </a:t>
            </a:r>
            <a:r>
              <a:rPr lang="fr-FR" sz="1600" dirty="0"/>
              <a:t>jamais été de parfaits « consommateurs » dociles du christianisme </a:t>
            </a:r>
            <a:r>
              <a:rPr lang="fr-FR" sz="1600" dirty="0" smtClean="0"/>
              <a:t>imposé, même sous une apparente soumission. Via leur </a:t>
            </a:r>
            <a:r>
              <a:rPr lang="fr-FR" sz="1600" dirty="0" smtClean="0">
                <a:solidFill>
                  <a:schemeClr val="accent5"/>
                </a:solidFill>
              </a:rPr>
              <a:t>«</a:t>
            </a:r>
            <a:r>
              <a:rPr lang="fr-FR" sz="1600" dirty="0" smtClean="0"/>
              <a:t> </a:t>
            </a:r>
            <a:r>
              <a:rPr lang="fr-FR" sz="1600" dirty="0" smtClean="0">
                <a:solidFill>
                  <a:schemeClr val="accent5"/>
                </a:solidFill>
              </a:rPr>
              <a:t>appropriation » d’une </a:t>
            </a:r>
            <a:r>
              <a:rPr lang="fr-FR" sz="1600" dirty="0">
                <a:solidFill>
                  <a:schemeClr val="accent5"/>
                </a:solidFill>
              </a:rPr>
              <a:t>culture imposée par la force</a:t>
            </a:r>
            <a:r>
              <a:rPr lang="fr-FR" sz="1600" dirty="0"/>
              <a:t>, ils ont continué </a:t>
            </a:r>
            <a:r>
              <a:rPr lang="fr-FR" sz="1600" dirty="0" smtClean="0"/>
              <a:t>à produire de </a:t>
            </a:r>
            <a:r>
              <a:rPr lang="fr-FR" sz="1600" dirty="0"/>
              <a:t>la différence culturelle.</a:t>
            </a:r>
            <a:endParaRPr lang="fr-FR" sz="1600" dirty="0" smtClean="0"/>
          </a:p>
          <a:p>
            <a:pPr marL="114300" indent="0" algn="just">
              <a:buNone/>
            </a:pPr>
            <a:endParaRPr lang="fr-FR" sz="1600" dirty="0">
              <a:solidFill>
                <a:schemeClr val="accent5"/>
              </a:solidFill>
            </a:endParaRPr>
          </a:p>
          <a:p>
            <a:pPr algn="just">
              <a:buFont typeface="Wingdings" panose="05000000000000000000" pitchFamily="2" charset="2"/>
              <a:buChar char="Ø"/>
            </a:pPr>
            <a:r>
              <a:rPr lang="fr-FR" sz="1600" dirty="0" smtClean="0">
                <a:solidFill>
                  <a:schemeClr val="accent5"/>
                </a:solidFill>
              </a:rPr>
              <a:t>Historiquement, l</a:t>
            </a:r>
            <a:r>
              <a:rPr lang="fr-FR" sz="1600" dirty="0" smtClean="0">
                <a:solidFill>
                  <a:schemeClr val="accent5"/>
                </a:solidFill>
              </a:rPr>
              <a:t>es peuples indigènes braconnent </a:t>
            </a:r>
            <a:r>
              <a:rPr lang="fr-FR" sz="1600" dirty="0">
                <a:solidFill>
                  <a:schemeClr val="accent5"/>
                </a:solidFill>
              </a:rPr>
              <a:t>les cultures </a:t>
            </a:r>
            <a:r>
              <a:rPr lang="fr-FR" sz="1600" dirty="0" smtClean="0">
                <a:solidFill>
                  <a:schemeClr val="accent5"/>
                </a:solidFill>
              </a:rPr>
              <a:t>dominantes et leurs détournements créatifs n’est pas à minimiser. </a:t>
            </a:r>
          </a:p>
          <a:p>
            <a:pPr algn="just">
              <a:buFont typeface="Wingdings" panose="05000000000000000000" pitchFamily="2" charset="2"/>
              <a:buChar char="Ø"/>
            </a:pPr>
            <a:endParaRPr lang="fr-FR" sz="1600" dirty="0">
              <a:solidFill>
                <a:schemeClr val="accent5"/>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4205077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pPr lvl="0"/>
            <a:r>
              <a:rPr lang="fr-FR" sz="2000" dirty="0" smtClean="0"/>
              <a:t>La </a:t>
            </a:r>
            <a:r>
              <a:rPr lang="fr-FR" sz="2000" dirty="0"/>
              <a:t>place de la technologie pour réconcilier </a:t>
            </a:r>
            <a:r>
              <a:rPr lang="fr-FR" sz="2000" dirty="0" smtClean="0"/>
              <a:t>deux </a:t>
            </a:r>
            <a:r>
              <a:rPr lang="fr-FR" sz="2000" dirty="0"/>
              <a:t>visions dichotomiques du territoire </a:t>
            </a:r>
            <a:br>
              <a:rPr lang="fr-FR" sz="2000" dirty="0"/>
            </a:br>
            <a:r>
              <a:rPr lang="fr-FR" sz="2400" dirty="0"/>
              <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92098" y="582386"/>
            <a:ext cx="8520600" cy="4556578"/>
          </a:xfrm>
          <a:prstGeom prst="rect">
            <a:avLst/>
          </a:prstGeom>
        </p:spPr>
        <p:txBody>
          <a:bodyPr spcFirstLastPara="1" wrap="square" lIns="91425" tIns="91425" rIns="91425" bIns="91425" anchor="t" anchorCtr="0">
            <a:noAutofit/>
          </a:bodyPr>
          <a:lstStyle/>
          <a:p>
            <a:pPr marL="114300" indent="0" algn="just">
              <a:buNone/>
            </a:pPr>
            <a:endParaRPr lang="fr-FR" dirty="0" smtClean="0">
              <a:solidFill>
                <a:schemeClr val="accent5"/>
              </a:solidFill>
            </a:endParaRPr>
          </a:p>
          <a:p>
            <a:pPr algn="just">
              <a:buFont typeface="Wingdings" panose="05000000000000000000" pitchFamily="2" charset="2"/>
              <a:buChar char="Ø"/>
            </a:pPr>
            <a:r>
              <a:rPr lang="fr-FR" dirty="0" smtClean="0"/>
              <a:t>La </a:t>
            </a:r>
            <a:r>
              <a:rPr lang="fr-FR" dirty="0"/>
              <a:t>préservation des forêts tropicales ne peut donc se faire qu’avec l’implication des </a:t>
            </a:r>
            <a:r>
              <a:rPr lang="fr-FR" dirty="0" smtClean="0"/>
              <a:t>populations</a:t>
            </a:r>
            <a:r>
              <a:rPr lang="fr-FR" dirty="0"/>
              <a:t> </a:t>
            </a:r>
            <a:r>
              <a:rPr lang="fr-FR" dirty="0" smtClean="0"/>
              <a:t>et leurs usages -&gt; </a:t>
            </a:r>
            <a:r>
              <a:rPr lang="fr-FR" dirty="0" err="1" smtClean="0">
                <a:solidFill>
                  <a:schemeClr val="accent5"/>
                </a:solidFill>
              </a:rPr>
              <a:t>empowerment</a:t>
            </a:r>
            <a:r>
              <a:rPr lang="fr-FR" dirty="0" smtClean="0">
                <a:solidFill>
                  <a:schemeClr val="accent5"/>
                </a:solidFill>
              </a:rPr>
              <a:t> via la technologie.</a:t>
            </a:r>
          </a:p>
          <a:p>
            <a:pPr algn="just">
              <a:buFont typeface="Wingdings" panose="05000000000000000000" pitchFamily="2" charset="2"/>
              <a:buChar char="Ø"/>
            </a:pPr>
            <a:endParaRPr lang="fr-FR" dirty="0">
              <a:solidFill>
                <a:schemeClr val="accent5"/>
              </a:solidFill>
            </a:endParaRPr>
          </a:p>
          <a:p>
            <a:pPr algn="just">
              <a:buFont typeface="Wingdings" panose="05000000000000000000" pitchFamily="2" charset="2"/>
              <a:buChar char="Ø"/>
            </a:pPr>
            <a:r>
              <a:rPr lang="fr-FR" dirty="0" smtClean="0"/>
              <a:t>L'</a:t>
            </a:r>
            <a:r>
              <a:rPr lang="fr-FR" dirty="0" err="1" smtClean="0"/>
              <a:t>empowerment</a:t>
            </a:r>
            <a:r>
              <a:rPr lang="fr-FR" dirty="0" smtClean="0"/>
              <a:t> est </a:t>
            </a:r>
            <a:r>
              <a:rPr lang="fr-FR" dirty="0"/>
              <a:t>l'octroi de davantage de pouvoir à des individus ou à des groupes pour agir sur les conditions sociales, économiques, politiques ou écologiques auxquelles ils sont confrontés.</a:t>
            </a:r>
            <a:endParaRPr lang="fr-FR" dirty="0" smtClean="0">
              <a:solidFill>
                <a:schemeClr val="accent5"/>
              </a:solidFill>
            </a:endParaRPr>
          </a:p>
          <a:p>
            <a:pPr algn="just">
              <a:buFont typeface="Wingdings" panose="05000000000000000000" pitchFamily="2" charset="2"/>
              <a:buChar char="Ø"/>
            </a:pPr>
            <a:endParaRPr lang="fr-FR" dirty="0">
              <a:solidFill>
                <a:schemeClr val="accent5"/>
              </a:solidFill>
            </a:endParaRPr>
          </a:p>
          <a:p>
            <a:pPr algn="just">
              <a:buFont typeface="Wingdings" panose="05000000000000000000" pitchFamily="2" charset="2"/>
              <a:buChar char="Ø"/>
            </a:pPr>
            <a:r>
              <a:rPr lang="fr-FR" dirty="0" smtClean="0">
                <a:solidFill>
                  <a:schemeClr val="tx1">
                    <a:lumMod val="85000"/>
                  </a:schemeClr>
                </a:solidFill>
              </a:rPr>
              <a:t>En Amazonie, </a:t>
            </a:r>
            <a:r>
              <a:rPr lang="fr-FR" dirty="0" smtClean="0">
                <a:solidFill>
                  <a:schemeClr val="accent5"/>
                </a:solidFill>
              </a:rPr>
              <a:t>la culture est principalement orale et non-écrite chez les indigènes</a:t>
            </a:r>
            <a:r>
              <a:rPr lang="fr-FR" dirty="0" smtClean="0">
                <a:solidFill>
                  <a:schemeClr val="tx1">
                    <a:lumMod val="85000"/>
                  </a:schemeClr>
                </a:solidFill>
              </a:rPr>
              <a:t>. Cela pose des soucis avec désormais une réponse moderne possible via la technologie, </a:t>
            </a:r>
            <a:r>
              <a:rPr lang="fr-FR" dirty="0" smtClean="0">
                <a:solidFill>
                  <a:schemeClr val="accent5"/>
                </a:solidFill>
              </a:rPr>
              <a:t>sans tomber dans l’éco-modernisme.</a:t>
            </a: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346173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pPr lvl="0"/>
            <a:r>
              <a:rPr lang="fr-FR" sz="2000" dirty="0" smtClean="0"/>
              <a:t>La </a:t>
            </a:r>
            <a:r>
              <a:rPr lang="fr-FR" sz="2000" dirty="0"/>
              <a:t>place de la technologie pour réconcilier </a:t>
            </a:r>
            <a:r>
              <a:rPr lang="fr-FR" sz="2000" dirty="0" smtClean="0"/>
              <a:t>deux </a:t>
            </a:r>
            <a:r>
              <a:rPr lang="fr-FR" sz="2000" dirty="0"/>
              <a:t>visions dichotomiques du territoire </a:t>
            </a:r>
            <a:br>
              <a:rPr lang="fr-FR" sz="2000" dirty="0"/>
            </a:br>
            <a:r>
              <a:rPr lang="fr-FR" sz="2400" dirty="0"/>
              <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190774" y="675647"/>
            <a:ext cx="8716404" cy="4556578"/>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sz="1600" dirty="0">
                <a:solidFill>
                  <a:schemeClr val="tx1">
                    <a:lumMod val="85000"/>
                  </a:schemeClr>
                </a:solidFill>
              </a:rPr>
              <a:t>Ainsi, les </a:t>
            </a:r>
            <a:r>
              <a:rPr lang="fr-FR" sz="1600" dirty="0" err="1">
                <a:solidFill>
                  <a:schemeClr val="accent5"/>
                </a:solidFill>
              </a:rPr>
              <a:t>Waoranis</a:t>
            </a:r>
            <a:r>
              <a:rPr lang="fr-FR" sz="1600" dirty="0">
                <a:solidFill>
                  <a:schemeClr val="accent5"/>
                </a:solidFill>
              </a:rPr>
              <a:t> autour de la célèbre personnalité de </a:t>
            </a:r>
            <a:r>
              <a:rPr lang="fr-FR" sz="1600" dirty="0" err="1">
                <a:solidFill>
                  <a:schemeClr val="accent5"/>
                </a:solidFill>
              </a:rPr>
              <a:t>Nemonte</a:t>
            </a:r>
            <a:r>
              <a:rPr lang="fr-FR" sz="1600" dirty="0">
                <a:solidFill>
                  <a:schemeClr val="accent5"/>
                </a:solidFill>
              </a:rPr>
              <a:t> </a:t>
            </a:r>
            <a:r>
              <a:rPr lang="fr-FR" sz="1600" dirty="0" err="1">
                <a:solidFill>
                  <a:schemeClr val="accent5"/>
                </a:solidFill>
              </a:rPr>
              <a:t>Nenquimo</a:t>
            </a:r>
            <a:r>
              <a:rPr lang="fr-FR" sz="1600" dirty="0">
                <a:solidFill>
                  <a:schemeClr val="accent5"/>
                </a:solidFill>
              </a:rPr>
              <a:t> </a:t>
            </a:r>
            <a:r>
              <a:rPr lang="fr-FR" sz="1600" dirty="0">
                <a:solidFill>
                  <a:schemeClr val="tx1">
                    <a:lumMod val="85000"/>
                  </a:schemeClr>
                </a:solidFill>
              </a:rPr>
              <a:t>réalisent un projet de </a:t>
            </a:r>
            <a:r>
              <a:rPr lang="fr-FR" sz="1600" dirty="0" err="1">
                <a:solidFill>
                  <a:schemeClr val="accent5"/>
                </a:solidFill>
              </a:rPr>
              <a:t>mapping</a:t>
            </a:r>
            <a:r>
              <a:rPr lang="fr-FR" sz="1600" dirty="0">
                <a:solidFill>
                  <a:schemeClr val="accent5"/>
                </a:solidFill>
              </a:rPr>
              <a:t> précis de leur </a:t>
            </a:r>
            <a:r>
              <a:rPr lang="fr-FR" sz="1600" dirty="0" smtClean="0">
                <a:solidFill>
                  <a:schemeClr val="accent5"/>
                </a:solidFill>
              </a:rPr>
              <a:t>territoire</a:t>
            </a:r>
            <a:r>
              <a:rPr lang="fr-FR" sz="1600" dirty="0" smtClean="0">
                <a:solidFill>
                  <a:schemeClr val="tx1">
                    <a:lumMod val="85000"/>
                  </a:schemeClr>
                </a:solidFill>
              </a:rPr>
              <a:t>. Cela </a:t>
            </a:r>
            <a:r>
              <a:rPr lang="fr-FR" sz="1600" dirty="0">
                <a:solidFill>
                  <a:schemeClr val="tx1">
                    <a:lumMod val="85000"/>
                  </a:schemeClr>
                </a:solidFill>
              </a:rPr>
              <a:t>leur permet de répertorier la faune et la flore de leur région sur des cartes grands formats (plus de 3 </a:t>
            </a:r>
            <a:r>
              <a:rPr lang="fr-FR" sz="1600" dirty="0" smtClean="0">
                <a:solidFill>
                  <a:schemeClr val="tx1">
                    <a:lumMod val="85000"/>
                  </a:schemeClr>
                </a:solidFill>
              </a:rPr>
              <a:t>mètres déroulé), </a:t>
            </a:r>
            <a:r>
              <a:rPr lang="fr-FR" sz="1600" dirty="0">
                <a:solidFill>
                  <a:schemeClr val="tx1">
                    <a:lumMod val="85000"/>
                  </a:schemeClr>
                </a:solidFill>
              </a:rPr>
              <a:t>répertoriant par secteur la position </a:t>
            </a:r>
            <a:r>
              <a:rPr lang="fr-FR" sz="1600" dirty="0" smtClean="0">
                <a:solidFill>
                  <a:schemeClr val="tx1">
                    <a:lumMod val="85000"/>
                  </a:schemeClr>
                </a:solidFill>
              </a:rPr>
              <a:t>exacte des </a:t>
            </a:r>
            <a:r>
              <a:rPr lang="fr-FR" sz="1600" dirty="0">
                <a:solidFill>
                  <a:schemeClr val="tx1">
                    <a:lumMod val="85000"/>
                  </a:schemeClr>
                </a:solidFill>
              </a:rPr>
              <a:t>cascades, de certains animaux spécifiques, de ressources naturelles (plantes, </a:t>
            </a:r>
            <a:r>
              <a:rPr lang="fr-FR" sz="1600" dirty="0" err="1">
                <a:solidFill>
                  <a:schemeClr val="tx1">
                    <a:lumMod val="85000"/>
                  </a:schemeClr>
                </a:solidFill>
              </a:rPr>
              <a:t>etc</a:t>
            </a:r>
            <a:r>
              <a:rPr lang="fr-FR" sz="1600" dirty="0">
                <a:solidFill>
                  <a:schemeClr val="tx1">
                    <a:lumMod val="85000"/>
                  </a:schemeClr>
                </a:solidFill>
              </a:rPr>
              <a:t>). </a:t>
            </a:r>
            <a:r>
              <a:rPr lang="fr-FR" sz="1600" dirty="0" smtClean="0">
                <a:solidFill>
                  <a:schemeClr val="tx1">
                    <a:lumMod val="85000"/>
                  </a:schemeClr>
                </a:solidFill>
              </a:rPr>
              <a:t>C’est </a:t>
            </a:r>
            <a:r>
              <a:rPr lang="fr-FR" sz="1600" dirty="0">
                <a:solidFill>
                  <a:schemeClr val="tx1">
                    <a:lumMod val="85000"/>
                  </a:schemeClr>
                </a:solidFill>
              </a:rPr>
              <a:t>une façon pour eux </a:t>
            </a:r>
            <a:r>
              <a:rPr lang="fr-FR" sz="1600" dirty="0" smtClean="0">
                <a:solidFill>
                  <a:schemeClr val="tx1">
                    <a:lumMod val="85000"/>
                  </a:schemeClr>
                </a:solidFill>
              </a:rPr>
              <a:t>de mieux </a:t>
            </a:r>
            <a:r>
              <a:rPr lang="fr-FR" sz="1600" dirty="0">
                <a:solidFill>
                  <a:schemeClr val="accent5"/>
                </a:solidFill>
              </a:rPr>
              <a:t>reconquérir leur terre. </a:t>
            </a:r>
            <a:endParaRPr lang="fr-FR" sz="1600" dirty="0" smtClean="0">
              <a:solidFill>
                <a:schemeClr val="accent5"/>
              </a:solidFill>
            </a:endParaRPr>
          </a:p>
          <a:p>
            <a:pPr algn="just">
              <a:buFont typeface="Wingdings" panose="05000000000000000000" pitchFamily="2" charset="2"/>
              <a:buChar char="Ø"/>
            </a:pPr>
            <a:endParaRPr lang="fr-FR" sz="1600" dirty="0">
              <a:solidFill>
                <a:schemeClr val="accent5"/>
              </a:solidFill>
            </a:endParaRPr>
          </a:p>
          <a:p>
            <a:pPr algn="just">
              <a:buFont typeface="Wingdings" panose="05000000000000000000" pitchFamily="2" charset="2"/>
              <a:buChar char="Ø"/>
            </a:pPr>
            <a:r>
              <a:rPr lang="fr-FR" sz="1600" dirty="0">
                <a:solidFill>
                  <a:schemeClr val="accent5"/>
                </a:solidFill>
              </a:rPr>
              <a:t>Utilisation </a:t>
            </a:r>
            <a:r>
              <a:rPr lang="fr-FR" sz="1600" dirty="0" smtClean="0">
                <a:solidFill>
                  <a:schemeClr val="accent5"/>
                </a:solidFill>
              </a:rPr>
              <a:t>de la technologie GPS</a:t>
            </a:r>
            <a:r>
              <a:rPr lang="fr-FR" sz="1600" dirty="0" smtClean="0">
                <a:solidFill>
                  <a:schemeClr val="tx1">
                    <a:lumMod val="85000"/>
                  </a:schemeClr>
                </a:solidFill>
              </a:rPr>
              <a:t> via des balises sur le smartphone </a:t>
            </a:r>
            <a:r>
              <a:rPr lang="fr-FR" sz="1600" dirty="0">
                <a:solidFill>
                  <a:schemeClr val="tx1">
                    <a:lumMod val="85000"/>
                  </a:schemeClr>
                </a:solidFill>
              </a:rPr>
              <a:t>pour élaborer la carte avec des coordonnées précises et </a:t>
            </a:r>
            <a:r>
              <a:rPr lang="fr-FR" sz="1600" dirty="0" smtClean="0">
                <a:solidFill>
                  <a:schemeClr val="tx1">
                    <a:lumMod val="85000"/>
                  </a:schemeClr>
                </a:solidFill>
              </a:rPr>
              <a:t>scientifiques, indigènes sollicités pour enregistrer les données. Installations de caméras spéciales </a:t>
            </a:r>
            <a:r>
              <a:rPr lang="fr-FR" sz="1600" dirty="0">
                <a:solidFill>
                  <a:schemeClr val="tx1">
                    <a:lumMod val="85000"/>
                  </a:schemeClr>
                </a:solidFill>
              </a:rPr>
              <a:t>dans les arbres pour filmer la biodiversité</a:t>
            </a:r>
            <a:r>
              <a:rPr lang="fr-FR" sz="1600" dirty="0" smtClean="0">
                <a:solidFill>
                  <a:schemeClr val="tx1">
                    <a:lumMod val="85000"/>
                  </a:schemeClr>
                </a:solidFill>
              </a:rPr>
              <a:t>.</a:t>
            </a:r>
          </a:p>
          <a:p>
            <a:pPr algn="just">
              <a:buFont typeface="Wingdings" panose="05000000000000000000" pitchFamily="2" charset="2"/>
              <a:buChar char="Ø"/>
            </a:pPr>
            <a:endParaRPr lang="fr-FR" sz="1600" dirty="0">
              <a:solidFill>
                <a:schemeClr val="tx1">
                  <a:lumMod val="85000"/>
                </a:schemeClr>
              </a:solidFill>
            </a:endParaRPr>
          </a:p>
          <a:p>
            <a:pPr algn="just">
              <a:buFont typeface="Wingdings" panose="05000000000000000000" pitchFamily="2" charset="2"/>
              <a:buChar char="Ø"/>
            </a:pPr>
            <a:r>
              <a:rPr lang="fr-FR" sz="1600" dirty="0" smtClean="0">
                <a:solidFill>
                  <a:schemeClr val="accent5"/>
                </a:solidFill>
              </a:rPr>
              <a:t>Réappropriation de l’outil et créativité </a:t>
            </a:r>
            <a:r>
              <a:rPr lang="fr-FR" sz="1600" dirty="0" smtClean="0">
                <a:solidFill>
                  <a:schemeClr val="tx1">
                    <a:lumMod val="85000"/>
                  </a:schemeClr>
                </a:solidFill>
              </a:rPr>
              <a:t>- « </a:t>
            </a:r>
            <a:r>
              <a:rPr lang="fr-FR" sz="1600" dirty="0">
                <a:solidFill>
                  <a:schemeClr val="tx1">
                    <a:lumMod val="85000"/>
                  </a:schemeClr>
                </a:solidFill>
              </a:rPr>
              <a:t>Pleins de gens sont venus pour avoir de l’information, des </a:t>
            </a:r>
            <a:r>
              <a:rPr lang="fr-FR" sz="1600" dirty="0" smtClean="0">
                <a:solidFill>
                  <a:schemeClr val="tx1">
                    <a:lumMod val="85000"/>
                  </a:schemeClr>
                </a:solidFill>
              </a:rPr>
              <a:t>anthropologues, </a:t>
            </a:r>
            <a:r>
              <a:rPr lang="fr-FR" sz="1600" dirty="0">
                <a:solidFill>
                  <a:schemeClr val="tx1">
                    <a:lumMod val="85000"/>
                  </a:schemeClr>
                </a:solidFill>
              </a:rPr>
              <a:t>des ONG, des </a:t>
            </a:r>
            <a:r>
              <a:rPr lang="fr-FR" sz="1600" dirty="0" smtClean="0">
                <a:solidFill>
                  <a:schemeClr val="tx1">
                    <a:lumMod val="85000"/>
                  </a:schemeClr>
                </a:solidFill>
              </a:rPr>
              <a:t>pétroliers… </a:t>
            </a:r>
            <a:r>
              <a:rPr lang="fr-FR" sz="1600" dirty="0">
                <a:solidFill>
                  <a:schemeClr val="tx1">
                    <a:lumMod val="85000"/>
                  </a:schemeClr>
                </a:solidFill>
              </a:rPr>
              <a:t>Mais, </a:t>
            </a:r>
            <a:r>
              <a:rPr lang="fr-FR" sz="1600" dirty="0" smtClean="0">
                <a:solidFill>
                  <a:schemeClr val="tx1">
                    <a:lumMod val="85000"/>
                  </a:schemeClr>
                </a:solidFill>
              </a:rPr>
              <a:t>ces </a:t>
            </a:r>
            <a:r>
              <a:rPr lang="fr-FR" sz="1600" dirty="0">
                <a:solidFill>
                  <a:schemeClr val="tx1">
                    <a:lumMod val="85000"/>
                  </a:schemeClr>
                </a:solidFill>
              </a:rPr>
              <a:t>gens de l’extérieur font des cartes en mettant dessus ce qui les intéresses eux. » </a:t>
            </a:r>
            <a:r>
              <a:rPr lang="fr-FR" sz="1600" dirty="0" smtClean="0">
                <a:solidFill>
                  <a:schemeClr val="tx1">
                    <a:lumMod val="85000"/>
                  </a:schemeClr>
                </a:solidFill>
              </a:rPr>
              <a:t>Témoignage - indigène </a:t>
            </a:r>
            <a:r>
              <a:rPr lang="fr-FR" sz="1600" dirty="0" err="1">
                <a:solidFill>
                  <a:schemeClr val="tx1">
                    <a:lumMod val="85000"/>
                  </a:schemeClr>
                </a:solidFill>
              </a:rPr>
              <a:t>Waorani</a:t>
            </a:r>
            <a:r>
              <a:rPr lang="fr-FR" sz="1600" dirty="0">
                <a:solidFill>
                  <a:schemeClr val="tx1">
                    <a:lumMod val="85000"/>
                  </a:schemeClr>
                </a:solidFill>
              </a:rPr>
              <a:t> </a:t>
            </a: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3177119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pPr lvl="0"/>
            <a:r>
              <a:rPr lang="fr-FR" sz="2000" dirty="0" smtClean="0"/>
              <a:t>La </a:t>
            </a:r>
            <a:r>
              <a:rPr lang="fr-FR" sz="2000" dirty="0"/>
              <a:t>place de la technologie pour réconcilier </a:t>
            </a:r>
            <a:r>
              <a:rPr lang="fr-FR" sz="2000" dirty="0" smtClean="0"/>
              <a:t>deux </a:t>
            </a:r>
            <a:r>
              <a:rPr lang="fr-FR" sz="2000" dirty="0"/>
              <a:t>visions dichotomiques du territoire </a:t>
            </a:r>
            <a:br>
              <a:rPr lang="fr-FR" sz="2000" dirty="0"/>
            </a:br>
            <a:r>
              <a:rPr lang="fr-FR" sz="2400" dirty="0"/>
              <a:t/>
            </a:r>
            <a:br>
              <a:rPr lang="fr-FR" sz="2400" dirty="0"/>
            </a:br>
            <a:r>
              <a:rPr lang="fr-FR" sz="2400" dirty="0" smtClean="0"/>
              <a:t/>
            </a:r>
            <a:br>
              <a:rPr lang="fr-FR" sz="2400" dirty="0" smtClean="0"/>
            </a:br>
            <a:endParaRPr sz="2400" dirty="0"/>
          </a:p>
        </p:txBody>
      </p:sp>
      <p:sp>
        <p:nvSpPr>
          <p:cNvPr id="67" name="Google Shape;67;p14"/>
          <p:cNvSpPr txBox="1">
            <a:spLocks noGrp="1"/>
          </p:cNvSpPr>
          <p:nvPr>
            <p:ph type="body" idx="1"/>
          </p:nvPr>
        </p:nvSpPr>
        <p:spPr>
          <a:xfrm>
            <a:off x="0" y="233730"/>
            <a:ext cx="8520600" cy="4556578"/>
          </a:xfrm>
          <a:prstGeom prst="rect">
            <a:avLst/>
          </a:prstGeom>
        </p:spPr>
        <p:txBody>
          <a:bodyPr spcFirstLastPara="1" wrap="square" lIns="91425" tIns="91425" rIns="91425" bIns="91425" anchor="t" anchorCtr="0">
            <a:noAutofit/>
          </a:bodyPr>
          <a:lstStyle/>
          <a:p>
            <a:pPr marL="114300" indent="0" algn="just">
              <a:buNone/>
            </a:pPr>
            <a:endParaRPr lang="fr-FR" sz="1600" dirty="0" smtClean="0">
              <a:solidFill>
                <a:schemeClr val="tx1">
                  <a:lumMod val="85000"/>
                </a:schemeClr>
              </a:solidFill>
            </a:endParaRPr>
          </a:p>
          <a:p>
            <a:pPr algn="just">
              <a:buFont typeface="Wingdings" panose="05000000000000000000" pitchFamily="2" charset="2"/>
              <a:buChar char="Ø"/>
            </a:pPr>
            <a:r>
              <a:rPr lang="fr-FR" sz="1600" dirty="0" smtClean="0"/>
              <a:t>«</a:t>
            </a:r>
            <a:r>
              <a:rPr lang="fr-FR" sz="1600" b="1" dirty="0" smtClean="0"/>
              <a:t>Pendant </a:t>
            </a:r>
            <a:r>
              <a:rPr lang="fr-FR" sz="1600" b="1" dirty="0"/>
              <a:t>toutes ces années</a:t>
            </a:r>
            <a:r>
              <a:rPr lang="fr-FR" sz="1600" b="1" dirty="0">
                <a:solidFill>
                  <a:schemeClr val="accent5"/>
                </a:solidFill>
              </a:rPr>
              <a:t>, l’administration s’est arrangée du fait que les Amérindiens n’ont pas une culture écrite</a:t>
            </a:r>
            <a:r>
              <a:rPr lang="fr-FR" sz="1600" dirty="0"/>
              <a:t>, mais orale. Et chaque fois qu’on essaie de défendre ces terres, on nous dit qu’on n’a aucun papier, aucune signature, qu’il ne s’est jamais rien passé. </a:t>
            </a:r>
            <a:r>
              <a:rPr lang="fr-FR" sz="1600" dirty="0" smtClean="0"/>
              <a:t>» </a:t>
            </a:r>
            <a:r>
              <a:rPr lang="fr-FR" sz="1600" dirty="0" err="1">
                <a:solidFill>
                  <a:schemeClr val="tx1">
                    <a:lumMod val="85000"/>
                  </a:schemeClr>
                </a:solidFill>
              </a:rPr>
              <a:t>Nemonte</a:t>
            </a:r>
            <a:r>
              <a:rPr lang="fr-FR" sz="1600" dirty="0">
                <a:solidFill>
                  <a:schemeClr val="tx1">
                    <a:lumMod val="85000"/>
                  </a:schemeClr>
                </a:solidFill>
              </a:rPr>
              <a:t> </a:t>
            </a:r>
            <a:r>
              <a:rPr lang="fr-FR" sz="1600" dirty="0" err="1">
                <a:solidFill>
                  <a:schemeClr val="tx1">
                    <a:lumMod val="85000"/>
                  </a:schemeClr>
                </a:solidFill>
              </a:rPr>
              <a:t>Nenquimo</a:t>
            </a:r>
            <a:r>
              <a:rPr lang="fr-FR" sz="1600" dirty="0">
                <a:solidFill>
                  <a:schemeClr val="tx1">
                    <a:lumMod val="85000"/>
                  </a:schemeClr>
                </a:solidFill>
              </a:rPr>
              <a:t> </a:t>
            </a:r>
            <a:endParaRPr lang="fr-FR" sz="1600" dirty="0"/>
          </a:p>
          <a:p>
            <a:pPr algn="just">
              <a:buFont typeface="Wingdings" panose="05000000000000000000" pitchFamily="2" charset="2"/>
              <a:buChar char="Ø"/>
            </a:pPr>
            <a:endParaRPr lang="fr-FR" sz="1600" dirty="0" smtClean="0">
              <a:solidFill>
                <a:schemeClr val="tx1">
                  <a:lumMod val="85000"/>
                </a:schemeClr>
              </a:solidFill>
            </a:endParaRPr>
          </a:p>
          <a:p>
            <a:pPr algn="just">
              <a:buFont typeface="Wingdings" panose="05000000000000000000" pitchFamily="2" charset="2"/>
              <a:buChar char="Ø"/>
            </a:pPr>
            <a:r>
              <a:rPr lang="fr-FR" sz="1600" dirty="0" smtClean="0">
                <a:solidFill>
                  <a:schemeClr val="tx1">
                    <a:lumMod val="85000"/>
                  </a:schemeClr>
                </a:solidFill>
              </a:rPr>
              <a:t>Au tribunal</a:t>
            </a:r>
            <a:r>
              <a:rPr lang="fr-FR" sz="1600" dirty="0">
                <a:solidFill>
                  <a:schemeClr val="tx1">
                    <a:lumMod val="85000"/>
                  </a:schemeClr>
                </a:solidFill>
              </a:rPr>
              <a:t>, </a:t>
            </a:r>
            <a:r>
              <a:rPr lang="fr-FR" sz="1600" dirty="0" smtClean="0">
                <a:solidFill>
                  <a:schemeClr val="tx1">
                    <a:lumMod val="85000"/>
                  </a:schemeClr>
                </a:solidFill>
              </a:rPr>
              <a:t>ce </a:t>
            </a:r>
            <a:r>
              <a:rPr lang="fr-FR" sz="1600" dirty="0" err="1" smtClean="0">
                <a:solidFill>
                  <a:schemeClr val="accent5"/>
                </a:solidFill>
              </a:rPr>
              <a:t>mapping</a:t>
            </a:r>
            <a:r>
              <a:rPr lang="fr-FR" sz="1600" dirty="0" smtClean="0">
                <a:solidFill>
                  <a:schemeClr val="accent5"/>
                </a:solidFill>
              </a:rPr>
              <a:t> agit comme </a:t>
            </a:r>
            <a:r>
              <a:rPr lang="fr-FR" sz="1600" dirty="0">
                <a:solidFill>
                  <a:schemeClr val="accent5"/>
                </a:solidFill>
              </a:rPr>
              <a:t>une preuve et un argument de la richesse naturelle de la </a:t>
            </a:r>
            <a:r>
              <a:rPr lang="fr-FR" sz="1600" dirty="0" smtClean="0">
                <a:solidFill>
                  <a:schemeClr val="accent5"/>
                </a:solidFill>
              </a:rPr>
              <a:t>zone</a:t>
            </a:r>
            <a:r>
              <a:rPr lang="fr-FR" sz="1600" dirty="0" smtClean="0">
                <a:solidFill>
                  <a:schemeClr val="tx1">
                    <a:lumMod val="85000"/>
                  </a:schemeClr>
                </a:solidFill>
              </a:rPr>
              <a:t> par rapport à d’autres. D’ailleurs, la spécificité de l’Amazonie en Équateur chez cette tribus est d’être unique en biodiversité par rapport aux autres parties de l’Amazonie. </a:t>
            </a:r>
            <a:endParaRPr lang="fr-FR" sz="1600" dirty="0">
              <a:solidFill>
                <a:schemeClr val="tx1">
                  <a:lumMod val="85000"/>
                </a:schemeClr>
              </a:solidFill>
            </a:endParaRPr>
          </a:p>
          <a:p>
            <a:pPr algn="just">
              <a:buFont typeface="Wingdings" panose="05000000000000000000" pitchFamily="2" charset="2"/>
              <a:buChar char="Ø"/>
            </a:pPr>
            <a:endParaRPr lang="fr-FR" sz="1600" dirty="0" smtClean="0">
              <a:solidFill>
                <a:schemeClr val="tx1">
                  <a:lumMod val="85000"/>
                </a:schemeClr>
              </a:solidFill>
            </a:endParaRPr>
          </a:p>
          <a:p>
            <a:pPr algn="just">
              <a:buFont typeface="Wingdings" panose="05000000000000000000" pitchFamily="2" charset="2"/>
              <a:buChar char="Ø"/>
            </a:pPr>
            <a:r>
              <a:rPr lang="fr-FR" sz="1600" dirty="0" smtClean="0">
                <a:solidFill>
                  <a:schemeClr val="accent5"/>
                </a:solidFill>
              </a:rPr>
              <a:t>En conclusion générale</a:t>
            </a:r>
            <a:r>
              <a:rPr lang="fr-FR" sz="1600" dirty="0" smtClean="0">
                <a:solidFill>
                  <a:schemeClr val="tx1">
                    <a:lumMod val="85000"/>
                  </a:schemeClr>
                </a:solidFill>
              </a:rPr>
              <a:t>, la production de ces informations objectivantes par les indigènes via la technologie permet de défier une hégémonie locale techniciste et industrielle agricole. Elle rapproche des visions dichotomiques en permettant de parler « le </a:t>
            </a:r>
            <a:r>
              <a:rPr lang="fr-FR" sz="1600" dirty="0" smtClean="0">
                <a:solidFill>
                  <a:schemeClr val="accent5"/>
                </a:solidFill>
              </a:rPr>
              <a:t>même langage</a:t>
            </a:r>
            <a:r>
              <a:rPr lang="fr-FR" sz="1600" dirty="0" smtClean="0">
                <a:solidFill>
                  <a:schemeClr val="tx1">
                    <a:lumMod val="85000"/>
                  </a:schemeClr>
                </a:solidFill>
              </a:rPr>
              <a:t> », luttant contre l’incommunication sur la préservation de la biodiversité présente avec l’occident. Néanmoins, elle est une </a:t>
            </a:r>
            <a:r>
              <a:rPr lang="fr-FR" sz="1600" dirty="0" smtClean="0">
                <a:solidFill>
                  <a:schemeClr val="accent5"/>
                </a:solidFill>
              </a:rPr>
              <a:t>simple pierre sur le chemin complexe d’un « 0 déforestation » </a:t>
            </a:r>
            <a:r>
              <a:rPr lang="fr-FR" sz="1600" dirty="0" smtClean="0">
                <a:solidFill>
                  <a:schemeClr val="tx1">
                    <a:lumMod val="85000"/>
                  </a:schemeClr>
                </a:solidFill>
              </a:rPr>
              <a:t>promise comme idéal par Lula au Brésil. Idéal qui doit se confronter au réel actuel fait d’impunité et de chaos…</a:t>
            </a: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2483565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953789" y="296025"/>
            <a:ext cx="4323531" cy="45382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Image 1"/>
          <p:cNvPicPr>
            <a:picLocks noChangeAspect="1"/>
          </p:cNvPicPr>
          <p:nvPr/>
        </p:nvPicPr>
        <p:blipFill>
          <a:blip r:embed="rId4"/>
          <a:stretch>
            <a:fillRect/>
          </a:stretch>
        </p:blipFill>
        <p:spPr>
          <a:xfrm>
            <a:off x="8619699" y="2860675"/>
            <a:ext cx="524301" cy="2371550"/>
          </a:xfrm>
          <a:prstGeom prst="rect">
            <a:avLst/>
          </a:prstGeom>
        </p:spPr>
      </p:pic>
    </p:spTree>
    <p:extLst>
      <p:ext uri="{BB962C8B-B14F-4D97-AF65-F5344CB8AC3E}">
        <p14:creationId xmlns:p14="http://schemas.microsoft.com/office/powerpoint/2010/main" val="2462146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30122" y="1775350"/>
            <a:ext cx="4045200" cy="1710300"/>
          </a:xfrm>
          <a:prstGeom prst="rect">
            <a:avLst/>
          </a:prstGeom>
        </p:spPr>
        <p:txBody>
          <a:bodyPr spcFirstLastPara="1" wrap="square" lIns="91425" tIns="91425" rIns="91425" bIns="91425" anchor="b" anchorCtr="0">
            <a:noAutofit/>
          </a:bodyPr>
          <a:lstStyle/>
          <a:p>
            <a:r>
              <a:rPr lang="fr-FR" sz="2400" dirty="0" smtClean="0"/>
              <a:t>Opinion </a:t>
            </a:r>
            <a:r>
              <a:rPr lang="fr-FR" sz="2400" dirty="0"/>
              <a:t>publique internationale et </a:t>
            </a:r>
            <a:r>
              <a:rPr lang="fr-FR" sz="2400" b="1" dirty="0"/>
              <a:t>imaginaire occidental </a:t>
            </a:r>
            <a:r>
              <a:rPr lang="fr-FR" sz="2400" dirty="0"/>
              <a:t>sur l’Amazonie : une globalisation du « wilderness » étasunien</a:t>
            </a:r>
            <a:br>
              <a:rPr lang="fr-FR" sz="2400" dirty="0"/>
            </a:br>
            <a:endParaRPr sz="24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8" y="2863376"/>
            <a:ext cx="523948" cy="2374667"/>
          </a:xfrm>
          <a:prstGeom prst="rect">
            <a:avLst/>
          </a:prstGeom>
        </p:spPr>
      </p:pic>
      <p:sp>
        <p:nvSpPr>
          <p:cNvPr id="3" name="Rectangle 2"/>
          <p:cNvSpPr/>
          <p:nvPr/>
        </p:nvSpPr>
        <p:spPr>
          <a:xfrm>
            <a:off x="-63420" y="282270"/>
            <a:ext cx="4661733" cy="830997"/>
          </a:xfrm>
          <a:prstGeom prst="rect">
            <a:avLst/>
          </a:prstGeom>
        </p:spPr>
        <p:txBody>
          <a:bodyPr wrap="square">
            <a:spAutoFit/>
          </a:bodyPr>
          <a:lstStyle/>
          <a:p>
            <a:pPr algn="ctr"/>
            <a:r>
              <a:rPr lang="en-US" sz="1600" b="1" dirty="0">
                <a:solidFill>
                  <a:srgbClr val="FFFFFF"/>
                </a:solidFill>
                <a:latin typeface="Oswald"/>
                <a:sym typeface="Oswald"/>
              </a:rPr>
              <a:t>Social construction and globalization of </a:t>
            </a:r>
            <a:endParaRPr lang="en-US" sz="1600" b="1" dirty="0" smtClean="0">
              <a:solidFill>
                <a:srgbClr val="FFFFFF"/>
              </a:solidFill>
              <a:latin typeface="Oswald"/>
              <a:sym typeface="Oswald"/>
            </a:endParaRPr>
          </a:p>
          <a:p>
            <a:pPr algn="ctr"/>
            <a:r>
              <a:rPr lang="en-US" sz="1600" b="1" dirty="0" smtClean="0">
                <a:solidFill>
                  <a:srgbClr val="FFD966"/>
                </a:solidFill>
                <a:latin typeface="Oswald"/>
                <a:sym typeface="Oswald"/>
              </a:rPr>
              <a:t>wilderness</a:t>
            </a:r>
            <a:r>
              <a:rPr lang="en-US" sz="1600" b="1" dirty="0" smtClean="0">
                <a:solidFill>
                  <a:srgbClr val="FFFFFF"/>
                </a:solidFill>
                <a:latin typeface="Oswald"/>
                <a:sym typeface="Oswald"/>
              </a:rPr>
              <a:t> </a:t>
            </a:r>
            <a:r>
              <a:rPr lang="en-US" sz="1600" b="1" dirty="0">
                <a:solidFill>
                  <a:srgbClr val="FFFFFF"/>
                </a:solidFill>
                <a:latin typeface="Oswald"/>
                <a:sym typeface="Oswald"/>
              </a:rPr>
              <a:t>: international </a:t>
            </a:r>
            <a:r>
              <a:rPr lang="en-US" sz="1600" b="1" dirty="0">
                <a:solidFill>
                  <a:srgbClr val="FFD966"/>
                </a:solidFill>
                <a:latin typeface="Oswald"/>
                <a:sym typeface="Oswald"/>
              </a:rPr>
              <a:t>public opinion </a:t>
            </a:r>
            <a:r>
              <a:rPr lang="en-US" sz="1600" b="1" dirty="0">
                <a:solidFill>
                  <a:srgbClr val="FFFFFF"/>
                </a:solidFill>
                <a:latin typeface="Oswald"/>
                <a:sym typeface="Oswald"/>
              </a:rPr>
              <a:t>vs </a:t>
            </a:r>
            <a:endParaRPr lang="en-US" sz="1600" b="1" dirty="0" smtClean="0">
              <a:solidFill>
                <a:srgbClr val="FFFFFF"/>
              </a:solidFill>
              <a:latin typeface="Oswald"/>
              <a:sym typeface="Oswald"/>
            </a:endParaRPr>
          </a:p>
          <a:p>
            <a:pPr algn="ctr"/>
            <a:r>
              <a:rPr lang="en-US" sz="1600" b="1" dirty="0" smtClean="0">
                <a:solidFill>
                  <a:srgbClr val="FFFFFF"/>
                </a:solidFill>
                <a:latin typeface="Oswald"/>
                <a:sym typeface="Oswald"/>
              </a:rPr>
              <a:t>people's </a:t>
            </a:r>
            <a:r>
              <a:rPr lang="en-US" sz="1600" b="1" dirty="0">
                <a:solidFill>
                  <a:srgbClr val="FFFFFF"/>
                </a:solidFill>
                <a:latin typeface="Oswald"/>
                <a:sym typeface="Oswald"/>
              </a:rPr>
              <a:t>doubts </a:t>
            </a:r>
            <a:r>
              <a:rPr lang="en-US" sz="1600" b="1" dirty="0" smtClean="0">
                <a:solidFill>
                  <a:srgbClr val="FFFFFF"/>
                </a:solidFill>
                <a:latin typeface="Oswald"/>
                <a:sym typeface="Oswald"/>
              </a:rPr>
              <a:t>in the </a:t>
            </a:r>
            <a:r>
              <a:rPr lang="en-US" sz="1600" b="1" dirty="0">
                <a:solidFill>
                  <a:srgbClr val="FFFFFF"/>
                </a:solidFill>
                <a:latin typeface="Oswald"/>
                <a:sym typeface="Oswald"/>
              </a:rPr>
              <a:t>case of </a:t>
            </a:r>
            <a:r>
              <a:rPr lang="en-US" sz="1600" b="1" dirty="0">
                <a:solidFill>
                  <a:srgbClr val="FFD966"/>
                </a:solidFill>
                <a:latin typeface="Oswald"/>
                <a:sym typeface="Oswald"/>
              </a:rPr>
              <a:t>Amazon</a:t>
            </a:r>
            <a:r>
              <a:rPr lang="en-US" sz="1600" b="1" dirty="0">
                <a:solidFill>
                  <a:srgbClr val="FFFFFF"/>
                </a:solidFill>
                <a:latin typeface="Oswald"/>
                <a:sym typeface="Oswald"/>
              </a:rPr>
              <a:t> rainforest</a:t>
            </a:r>
            <a:endParaRPr lang="fr-FR" sz="900" dirty="0"/>
          </a:p>
        </p:txBody>
      </p:sp>
      <p:sp>
        <p:nvSpPr>
          <p:cNvPr id="7" name="Rectangle 6"/>
          <p:cNvSpPr/>
          <p:nvPr/>
        </p:nvSpPr>
        <p:spPr>
          <a:xfrm>
            <a:off x="4583614" y="846381"/>
            <a:ext cx="1213794" cy="3154710"/>
          </a:xfrm>
          <a:prstGeom prst="rect">
            <a:avLst/>
          </a:prstGeom>
        </p:spPr>
        <p:txBody>
          <a:bodyPr wrap="none">
            <a:spAutoFit/>
          </a:bodyPr>
          <a:lstStyle/>
          <a:p>
            <a:r>
              <a:rPr lang="fr" sz="19900" dirty="0">
                <a:solidFill>
                  <a:srgbClr val="37474F"/>
                </a:solidFill>
                <a:latin typeface="Average"/>
                <a:sym typeface="Average"/>
              </a:rPr>
              <a:t>1</a:t>
            </a:r>
            <a:endParaRPr lang="fr-FR" sz="16600" dirty="0"/>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438" y="138147"/>
            <a:ext cx="3315918" cy="4571178"/>
          </a:xfrm>
          <a:prstGeom prst="rect">
            <a:avLst/>
          </a:prstGeom>
        </p:spPr>
      </p:pic>
    </p:spTree>
    <p:extLst>
      <p:ext uri="{BB962C8B-B14F-4D97-AF65-F5344CB8AC3E}">
        <p14:creationId xmlns:p14="http://schemas.microsoft.com/office/powerpoint/2010/main" val="272986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T</a:t>
            </a:r>
            <a:r>
              <a:rPr lang="fr-FR" sz="1800" dirty="0"/>
              <a:t>hèse  - </a:t>
            </a:r>
            <a:r>
              <a:rPr lang="fr-FR" sz="1800" dirty="0" smtClean="0"/>
              <a:t>« L'opinion </a:t>
            </a:r>
            <a:r>
              <a:rPr lang="fr-FR" sz="1800" dirty="0"/>
              <a:t>publique </a:t>
            </a:r>
            <a:r>
              <a:rPr lang="fr-FR" sz="1800" dirty="0" smtClean="0"/>
              <a:t>internationale et </a:t>
            </a:r>
            <a:r>
              <a:rPr lang="fr-FR" sz="1800" dirty="0"/>
              <a:t>les représentations médiatiques de l'Amazonie dans le monde occidental : une approche communicationnelle des enjeux géopolitiques et environnementaux d'un territoire symbolique en </a:t>
            </a:r>
            <a:r>
              <a:rPr lang="fr-FR" sz="1800" dirty="0" smtClean="0"/>
              <a:t>recomposition ».</a:t>
            </a:r>
            <a:endParaRPr sz="1800" dirty="0"/>
          </a:p>
        </p:txBody>
      </p:sp>
      <p:sp>
        <p:nvSpPr>
          <p:cNvPr id="67" name="Google Shape;67;p14"/>
          <p:cNvSpPr txBox="1">
            <a:spLocks noGrp="1"/>
          </p:cNvSpPr>
          <p:nvPr>
            <p:ph type="body" idx="1"/>
          </p:nvPr>
        </p:nvSpPr>
        <p:spPr>
          <a:xfrm>
            <a:off x="-177618" y="1215077"/>
            <a:ext cx="6370567" cy="34164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fr-FR" sz="1400" dirty="0" smtClean="0"/>
              <a:t>Mieux définir, comprendre, analyser médiatiquement </a:t>
            </a:r>
            <a:r>
              <a:rPr lang="fr-FR" sz="1400" dirty="0"/>
              <a:t>la réalité ou non d’une </a:t>
            </a:r>
            <a:r>
              <a:rPr lang="fr-FR" sz="1400" dirty="0" smtClean="0">
                <a:solidFill>
                  <a:schemeClr val="accent5"/>
                </a:solidFill>
              </a:rPr>
              <a:t>« opinion publique internationale » </a:t>
            </a:r>
            <a:r>
              <a:rPr lang="fr-FR" sz="1400" dirty="0"/>
              <a:t>sur un des plus grands symboles écologiques </a:t>
            </a:r>
            <a:r>
              <a:rPr lang="fr-FR" sz="1400" dirty="0" smtClean="0"/>
              <a:t>mondiaux</a:t>
            </a:r>
            <a:r>
              <a:rPr lang="fr-FR" sz="1400" dirty="0"/>
              <a:t> </a:t>
            </a:r>
            <a:r>
              <a:rPr lang="fr-FR" sz="1400" dirty="0" smtClean="0"/>
              <a:t>(Hypothèse 1)</a:t>
            </a:r>
          </a:p>
          <a:p>
            <a:pPr algn="just">
              <a:buFont typeface="Wingdings" panose="05000000000000000000" pitchFamily="2" charset="2"/>
              <a:buChar char="Ø"/>
            </a:pPr>
            <a:endParaRPr lang="fr-FR" sz="1400" dirty="0" smtClean="0"/>
          </a:p>
          <a:p>
            <a:pPr algn="just">
              <a:buFont typeface="Wingdings" panose="05000000000000000000" pitchFamily="2" charset="2"/>
              <a:buChar char="Ø"/>
            </a:pPr>
            <a:r>
              <a:rPr lang="fr-FR" sz="1400" dirty="0" smtClean="0"/>
              <a:t>Ensuite, </a:t>
            </a:r>
            <a:r>
              <a:rPr lang="fr-FR" sz="1400" dirty="0"/>
              <a:t>j’étudie l’impact des </a:t>
            </a:r>
            <a:r>
              <a:rPr lang="fr-FR" sz="1400" dirty="0">
                <a:solidFill>
                  <a:schemeClr val="accent5"/>
                </a:solidFill>
              </a:rPr>
              <a:t>représentations médiatiques comme médiatrice du réel </a:t>
            </a:r>
            <a:r>
              <a:rPr lang="fr-FR" sz="1400" dirty="0"/>
              <a:t>et aboutissant à une </a:t>
            </a:r>
            <a:r>
              <a:rPr lang="fr-FR" sz="1400" dirty="0" smtClean="0"/>
              <a:t>incompréhension avec l’hégémonie culturelle en Amazonie Brésilienne (Hypothèse 2a)</a:t>
            </a:r>
          </a:p>
          <a:p>
            <a:pPr algn="just">
              <a:buFont typeface="Wingdings" panose="05000000000000000000" pitchFamily="2" charset="2"/>
              <a:buChar char="Ø"/>
            </a:pPr>
            <a:endParaRPr lang="fr-FR" sz="1400" dirty="0" smtClean="0"/>
          </a:p>
          <a:p>
            <a:pPr algn="just">
              <a:buFont typeface="Wingdings" panose="05000000000000000000" pitchFamily="2" charset="2"/>
              <a:buChar char="Ø"/>
            </a:pPr>
            <a:r>
              <a:rPr lang="fr-FR" sz="1400" dirty="0" smtClean="0"/>
              <a:t>De </a:t>
            </a:r>
            <a:r>
              <a:rPr lang="fr-FR" sz="1400" dirty="0"/>
              <a:t>plus, l’idée est aussi de voir le potentiel de </a:t>
            </a:r>
            <a:r>
              <a:rPr lang="fr-FR" sz="1400" dirty="0">
                <a:solidFill>
                  <a:schemeClr val="accent5"/>
                </a:solidFill>
              </a:rPr>
              <a:t>communication d’influence </a:t>
            </a:r>
            <a:r>
              <a:rPr lang="fr-FR" sz="1400" dirty="0"/>
              <a:t>de cette </a:t>
            </a:r>
            <a:r>
              <a:rPr lang="fr-FR" sz="1400" dirty="0" smtClean="0"/>
              <a:t>« opinion </a:t>
            </a:r>
            <a:r>
              <a:rPr lang="fr-FR" sz="1400" dirty="0"/>
              <a:t>publique </a:t>
            </a:r>
            <a:r>
              <a:rPr lang="fr-FR" sz="1400" dirty="0" smtClean="0"/>
              <a:t>internationale » sur l’Amazonie (Hypothèse </a:t>
            </a:r>
            <a:r>
              <a:rPr lang="fr-FR" sz="1400" dirty="0"/>
              <a:t>2b</a:t>
            </a:r>
            <a:r>
              <a:rPr lang="fr-FR" sz="1400" dirty="0" smtClean="0"/>
              <a:t>).</a:t>
            </a:r>
          </a:p>
          <a:p>
            <a:pPr algn="just">
              <a:buFont typeface="Wingdings" panose="05000000000000000000" pitchFamily="2" charset="2"/>
              <a:buChar char="Ø"/>
            </a:pPr>
            <a:endParaRPr lang="fr-FR" sz="1400" dirty="0"/>
          </a:p>
          <a:p>
            <a:pPr algn="just">
              <a:buFont typeface="Wingdings" panose="05000000000000000000" pitchFamily="2" charset="2"/>
              <a:buChar char="Ø"/>
            </a:pPr>
            <a:r>
              <a:rPr lang="fr-FR" sz="1400" dirty="0" smtClean="0"/>
              <a:t>Enfin</a:t>
            </a:r>
            <a:r>
              <a:rPr lang="fr-FR" sz="1400" dirty="0"/>
              <a:t>, je souhaite également comprendre l’intérêt ou non </a:t>
            </a:r>
            <a:r>
              <a:rPr lang="fr-FR" sz="1400" dirty="0" smtClean="0"/>
              <a:t>de prendre en compte </a:t>
            </a:r>
            <a:r>
              <a:rPr lang="fr-FR" sz="1400" dirty="0" smtClean="0">
                <a:solidFill>
                  <a:schemeClr val="accent5"/>
                </a:solidFill>
              </a:rPr>
              <a:t>l’imaginaire </a:t>
            </a:r>
            <a:r>
              <a:rPr lang="fr-FR" sz="1400" dirty="0">
                <a:solidFill>
                  <a:schemeClr val="accent5"/>
                </a:solidFill>
              </a:rPr>
              <a:t>occidental</a:t>
            </a:r>
            <a:r>
              <a:rPr lang="fr-FR" sz="1400" dirty="0"/>
              <a:t> autour de l’Amazonie comme facteur de médiation </a:t>
            </a:r>
            <a:r>
              <a:rPr lang="fr-FR" sz="1400" dirty="0" smtClean="0"/>
              <a:t>en </a:t>
            </a:r>
            <a:r>
              <a:rPr lang="fr-FR" sz="1400" dirty="0"/>
              <a:t>complément des représentations médiatiques (Hypothèse 3)</a:t>
            </a:r>
          </a:p>
          <a:p>
            <a:pPr marL="285750" indent="-285750" algn="just">
              <a:spcBef>
                <a:spcPts val="1600"/>
              </a:spcBef>
              <a:buFont typeface="Wingdings" panose="05000000000000000000" pitchFamily="2" charset="2"/>
              <a:buChar char="Ø"/>
            </a:pPr>
            <a:endParaRPr lang="fr-FR" sz="1400" dirty="0" smtClean="0">
              <a:solidFill>
                <a:schemeClr val="accent5"/>
              </a:solidFill>
            </a:endParaRPr>
          </a:p>
        </p:txBody>
      </p:sp>
      <p:pic>
        <p:nvPicPr>
          <p:cNvPr id="2" name="Image 1"/>
          <p:cNvPicPr>
            <a:picLocks noChangeAspect="1"/>
          </p:cNvPicPr>
          <p:nvPr/>
        </p:nvPicPr>
        <p:blipFill>
          <a:blip r:embed="rId3"/>
          <a:stretch>
            <a:fillRect/>
          </a:stretch>
        </p:blipFill>
        <p:spPr>
          <a:xfrm>
            <a:off x="8619699" y="3058963"/>
            <a:ext cx="524301" cy="2173261"/>
          </a:xfrm>
          <a:prstGeom prst="rect">
            <a:avLst/>
          </a:prstGeom>
        </p:spPr>
      </p:pic>
      <p:pic>
        <p:nvPicPr>
          <p:cNvPr id="4" name="Image 3"/>
          <p:cNvPicPr>
            <a:picLocks noChangeAspect="1"/>
          </p:cNvPicPr>
          <p:nvPr/>
        </p:nvPicPr>
        <p:blipFill>
          <a:blip r:embed="rId4"/>
          <a:stretch>
            <a:fillRect/>
          </a:stretch>
        </p:blipFill>
        <p:spPr>
          <a:xfrm>
            <a:off x="6192949" y="1085439"/>
            <a:ext cx="2905001" cy="190008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Opinion </a:t>
            </a:r>
            <a:r>
              <a:rPr lang="fr-FR" sz="1800" dirty="0"/>
              <a:t>publique internationale et imaginaire occidental sur l’Amazonie : une globalisation du « wilderness » étasunien</a:t>
            </a:r>
            <a:br>
              <a:rPr lang="fr-FR" sz="1800" dirty="0"/>
            </a:br>
            <a:endParaRPr sz="1800" dirty="0"/>
          </a:p>
        </p:txBody>
      </p:sp>
      <p:sp>
        <p:nvSpPr>
          <p:cNvPr id="67" name="Google Shape;67;p14"/>
          <p:cNvSpPr txBox="1">
            <a:spLocks noGrp="1"/>
          </p:cNvSpPr>
          <p:nvPr>
            <p:ph type="body" idx="1"/>
          </p:nvPr>
        </p:nvSpPr>
        <p:spPr>
          <a:xfrm>
            <a:off x="0" y="531373"/>
            <a:ext cx="6038987" cy="3416400"/>
          </a:xfrm>
          <a:prstGeom prst="rect">
            <a:avLst/>
          </a:prstGeom>
        </p:spPr>
        <p:txBody>
          <a:bodyPr spcFirstLastPara="1" wrap="square" lIns="91425" tIns="91425" rIns="91425" bIns="91425" anchor="t" anchorCtr="0">
            <a:noAutofit/>
          </a:bodyPr>
          <a:lstStyle/>
          <a:p>
            <a:pPr marL="285750" indent="-285750" algn="just">
              <a:spcBef>
                <a:spcPts val="1600"/>
              </a:spcBef>
              <a:buFont typeface="Wingdings" panose="05000000000000000000" pitchFamily="2" charset="2"/>
              <a:buChar char="Ø"/>
            </a:pPr>
            <a:r>
              <a:rPr lang="fr-FR" dirty="0" smtClean="0">
                <a:solidFill>
                  <a:schemeClr val="tx1">
                    <a:lumMod val="85000"/>
                  </a:schemeClr>
                </a:solidFill>
              </a:rPr>
              <a:t>Hier, </a:t>
            </a:r>
            <a:r>
              <a:rPr lang="fr-FR" dirty="0" smtClean="0">
                <a:solidFill>
                  <a:schemeClr val="accent5"/>
                </a:solidFill>
              </a:rPr>
              <a:t>l’Amazonie fût une « invention de l’occident ». </a:t>
            </a:r>
            <a:r>
              <a:rPr lang="fr-FR" dirty="0" smtClean="0">
                <a:solidFill>
                  <a:schemeClr val="tx1">
                    <a:lumMod val="85000"/>
                  </a:schemeClr>
                </a:solidFill>
              </a:rPr>
              <a:t>C’est la thèse centrale de </a:t>
            </a:r>
            <a:r>
              <a:rPr lang="pt-BR" dirty="0"/>
              <a:t> </a:t>
            </a:r>
            <a:r>
              <a:rPr lang="pt-BR" dirty="0" smtClean="0">
                <a:solidFill>
                  <a:schemeClr val="accent5"/>
                </a:solidFill>
              </a:rPr>
              <a:t>Neide Gondim (Universidade </a:t>
            </a:r>
            <a:r>
              <a:rPr lang="pt-BR" dirty="0">
                <a:solidFill>
                  <a:schemeClr val="accent5"/>
                </a:solidFill>
              </a:rPr>
              <a:t>Federal do </a:t>
            </a:r>
            <a:r>
              <a:rPr lang="pt-BR" dirty="0" smtClean="0">
                <a:solidFill>
                  <a:schemeClr val="accent5"/>
                </a:solidFill>
              </a:rPr>
              <a:t>Amazonas)</a:t>
            </a:r>
            <a:r>
              <a:rPr lang="pt-BR" dirty="0">
                <a:solidFill>
                  <a:schemeClr val="accent5"/>
                </a:solidFill>
              </a:rPr>
              <a:t> </a:t>
            </a:r>
            <a:r>
              <a:rPr lang="fr-FR" dirty="0" smtClean="0">
                <a:solidFill>
                  <a:schemeClr val="tx1">
                    <a:lumMod val="85000"/>
                  </a:schemeClr>
                </a:solidFill>
              </a:rPr>
              <a:t> sur laquelle je ne reviendrais pas faute de temps. Simplement -&gt; étymologie du nom « Amazonie ».</a:t>
            </a:r>
          </a:p>
          <a:p>
            <a:pPr marL="285750" indent="-285750" algn="just">
              <a:spcBef>
                <a:spcPts val="1600"/>
              </a:spcBef>
              <a:buFont typeface="Wingdings" panose="05000000000000000000" pitchFamily="2" charset="2"/>
              <a:buChar char="Ø"/>
            </a:pPr>
            <a:r>
              <a:rPr lang="fr-FR" dirty="0" smtClean="0">
                <a:solidFill>
                  <a:schemeClr val="tx1">
                    <a:lumMod val="85000"/>
                  </a:schemeClr>
                </a:solidFill>
              </a:rPr>
              <a:t>Aujourd’hui, la vision en occident de l’Amazonie est donc majoritairement faussée, notamment par un inconscient néo-colonialiste. Je développe dans ma thèse l’analyse de la « figure de l’indien » d’Amazonie dans les médias occidentaux, sa réactualisation en « bon sauvage écologiste », le </a:t>
            </a:r>
            <a:r>
              <a:rPr lang="fr-FR" dirty="0" smtClean="0">
                <a:solidFill>
                  <a:schemeClr val="accent5"/>
                </a:solidFill>
              </a:rPr>
              <a:t>discours « éco-spiritualiste » </a:t>
            </a:r>
            <a:r>
              <a:rPr lang="fr-FR" dirty="0" smtClean="0">
                <a:solidFill>
                  <a:schemeClr val="tx1">
                    <a:lumMod val="85000"/>
                  </a:schemeClr>
                </a:solidFill>
              </a:rPr>
              <a:t>enfermant la réalité complexe de l’Amazonie. Tout cela dans l’objectif de mieux </a:t>
            </a:r>
            <a:r>
              <a:rPr lang="fr-FR" dirty="0" smtClean="0">
                <a:solidFill>
                  <a:schemeClr val="accent5"/>
                </a:solidFill>
              </a:rPr>
              <a:t>décrypter le réel</a:t>
            </a:r>
            <a:r>
              <a:rPr lang="fr-FR" dirty="0" smtClean="0">
                <a:solidFill>
                  <a:schemeClr val="tx1">
                    <a:lumMod val="85000"/>
                  </a:schemeClr>
                </a:solidFill>
              </a:rPr>
              <a:t>. Voici u</a:t>
            </a:r>
            <a:r>
              <a:rPr lang="fr-FR" dirty="0" smtClean="0"/>
              <a:t>n </a:t>
            </a:r>
            <a:r>
              <a:rPr lang="fr-FR" b="1" dirty="0" smtClean="0">
                <a:solidFill>
                  <a:schemeClr val="accent5"/>
                </a:solidFill>
              </a:rPr>
              <a:t>désenvoûtement </a:t>
            </a:r>
            <a:r>
              <a:rPr lang="fr-FR" dirty="0" smtClean="0">
                <a:solidFill>
                  <a:schemeClr val="bg2">
                    <a:lumMod val="40000"/>
                    <a:lumOff val="60000"/>
                  </a:schemeClr>
                </a:solidFill>
              </a:rPr>
              <a:t>de certaines de vos représentations médiatiques. </a:t>
            </a:r>
            <a:endParaRPr lang="fr-FR" dirty="0" smtClean="0">
              <a:solidFill>
                <a:schemeClr val="accent5"/>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pic>
        <p:nvPicPr>
          <p:cNvPr id="3" name="Image 2"/>
          <p:cNvPicPr>
            <a:picLocks noChangeAspect="1"/>
          </p:cNvPicPr>
          <p:nvPr/>
        </p:nvPicPr>
        <p:blipFill>
          <a:blip r:embed="rId4"/>
          <a:stretch>
            <a:fillRect/>
          </a:stretch>
        </p:blipFill>
        <p:spPr>
          <a:xfrm>
            <a:off x="6196872" y="1020405"/>
            <a:ext cx="2293297" cy="34804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99650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Opinion </a:t>
            </a:r>
            <a:r>
              <a:rPr lang="fr-FR" sz="1800" dirty="0"/>
              <a:t>publique internationale et imaginaire occidental sur l’Amazonie : une globalisation du « wilderness » étasunien</a:t>
            </a:r>
            <a:br>
              <a:rPr lang="fr-FR" sz="1800" dirty="0"/>
            </a:br>
            <a:endParaRPr sz="1800" dirty="0"/>
          </a:p>
        </p:txBody>
      </p:sp>
      <p:sp>
        <p:nvSpPr>
          <p:cNvPr id="67" name="Google Shape;67;p14"/>
          <p:cNvSpPr txBox="1">
            <a:spLocks noGrp="1"/>
          </p:cNvSpPr>
          <p:nvPr>
            <p:ph type="body" idx="1"/>
          </p:nvPr>
        </p:nvSpPr>
        <p:spPr>
          <a:xfrm>
            <a:off x="-46049" y="630050"/>
            <a:ext cx="8520600" cy="3416400"/>
          </a:xfrm>
          <a:prstGeom prst="rect">
            <a:avLst/>
          </a:prstGeom>
        </p:spPr>
        <p:txBody>
          <a:bodyPr spcFirstLastPara="1" wrap="square" lIns="91425" tIns="91425" rIns="91425" bIns="91425" anchor="t" anchorCtr="0">
            <a:noAutofit/>
          </a:bodyPr>
          <a:lstStyle/>
          <a:p>
            <a:pPr marL="0" indent="0" algn="just">
              <a:spcBef>
                <a:spcPts val="1600"/>
              </a:spcBef>
              <a:buNone/>
            </a:pPr>
            <a:endParaRPr lang="fr-FR" dirty="0" smtClean="0">
              <a:solidFill>
                <a:schemeClr val="tx1">
                  <a:lumMod val="85000"/>
                </a:schemeClr>
              </a:solidFill>
            </a:endParaRPr>
          </a:p>
          <a:p>
            <a:pPr marL="0" indent="0" algn="just">
              <a:spcBef>
                <a:spcPts val="1600"/>
              </a:spcBef>
              <a:buNone/>
            </a:pPr>
            <a:endParaRPr lang="fr-FR" dirty="0" smtClean="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
        <p:nvSpPr>
          <p:cNvPr id="3" name="Rectangle 2"/>
          <p:cNvSpPr/>
          <p:nvPr/>
        </p:nvSpPr>
        <p:spPr>
          <a:xfrm>
            <a:off x="124989" y="822302"/>
            <a:ext cx="8494710" cy="4185761"/>
          </a:xfrm>
          <a:prstGeom prst="rect">
            <a:avLst/>
          </a:prstGeom>
        </p:spPr>
        <p:txBody>
          <a:bodyPr wrap="square">
            <a:spAutoFit/>
          </a:bodyPr>
          <a:lstStyle/>
          <a:p>
            <a:pPr algn="just"/>
            <a:r>
              <a:rPr lang="fr-FR" dirty="0" smtClean="0">
                <a:solidFill>
                  <a:srgbClr val="FFFFFF">
                    <a:lumMod val="85000"/>
                  </a:srgbClr>
                </a:solidFill>
                <a:latin typeface="Average"/>
                <a:sym typeface="Average"/>
              </a:rPr>
              <a:t>Pour développer en quelques mots </a:t>
            </a:r>
            <a:r>
              <a:rPr lang="fr-FR" dirty="0" smtClean="0">
                <a:solidFill>
                  <a:schemeClr val="accent5"/>
                </a:solidFill>
                <a:latin typeface="Average"/>
                <a:sym typeface="Average"/>
              </a:rPr>
              <a:t>un</a:t>
            </a:r>
            <a:r>
              <a:rPr lang="fr-FR" dirty="0" smtClean="0">
                <a:solidFill>
                  <a:srgbClr val="FFFFFF">
                    <a:lumMod val="85000"/>
                  </a:srgbClr>
                </a:solidFill>
                <a:latin typeface="Average"/>
                <a:sym typeface="Average"/>
              </a:rPr>
              <a:t> </a:t>
            </a:r>
            <a:r>
              <a:rPr lang="fr-FR" dirty="0" smtClean="0">
                <a:solidFill>
                  <a:schemeClr val="accent5"/>
                </a:solidFill>
                <a:latin typeface="Average"/>
                <a:sym typeface="Average"/>
              </a:rPr>
              <a:t>seul aspect précis de cet imaginaire Amazonien </a:t>
            </a:r>
            <a:r>
              <a:rPr lang="fr-FR" dirty="0" smtClean="0">
                <a:solidFill>
                  <a:srgbClr val="FFFFFF">
                    <a:lumMod val="85000"/>
                  </a:srgbClr>
                </a:solidFill>
                <a:latin typeface="Average"/>
                <a:sym typeface="Average"/>
              </a:rPr>
              <a:t>en occident, j’ai décidé de faire un focus particulier sur la notion de </a:t>
            </a:r>
            <a:r>
              <a:rPr lang="fr-FR" dirty="0" smtClean="0">
                <a:solidFill>
                  <a:schemeClr val="accent5"/>
                </a:solidFill>
                <a:latin typeface="Average"/>
                <a:sym typeface="Average"/>
              </a:rPr>
              <a:t>« wilderness » </a:t>
            </a:r>
            <a:r>
              <a:rPr lang="fr-FR" dirty="0" smtClean="0">
                <a:solidFill>
                  <a:schemeClr val="bg2">
                    <a:lumMod val="40000"/>
                    <a:lumOff val="60000"/>
                  </a:schemeClr>
                </a:solidFill>
                <a:latin typeface="Average"/>
                <a:sym typeface="Average"/>
              </a:rPr>
              <a:t>(intégrée à mon chapitre sur l’éco-spiritualisme).</a:t>
            </a:r>
          </a:p>
          <a:p>
            <a:pPr algn="just"/>
            <a:endParaRPr lang="fr-FR" dirty="0">
              <a:solidFill>
                <a:schemeClr val="bg2">
                  <a:lumMod val="40000"/>
                  <a:lumOff val="60000"/>
                </a:schemeClr>
              </a:solidFill>
              <a:latin typeface="Average"/>
              <a:sym typeface="Average"/>
            </a:endParaRPr>
          </a:p>
          <a:p>
            <a:pPr algn="just"/>
            <a:r>
              <a:rPr lang="fr-FR" dirty="0" smtClean="0">
                <a:solidFill>
                  <a:schemeClr val="bg2">
                    <a:lumMod val="40000"/>
                    <a:lumOff val="60000"/>
                  </a:schemeClr>
                </a:solidFill>
                <a:latin typeface="Average"/>
                <a:sym typeface="Average"/>
              </a:rPr>
              <a:t>Détail important, </a:t>
            </a:r>
            <a:r>
              <a:rPr lang="fr-FR" dirty="0">
                <a:solidFill>
                  <a:schemeClr val="bg2">
                    <a:lumMod val="40000"/>
                    <a:lumOff val="60000"/>
                  </a:schemeClr>
                </a:solidFill>
                <a:latin typeface="Average"/>
                <a:sym typeface="Average"/>
              </a:rPr>
              <a:t>cette notion étant aux fondements de la société Américaine par la </a:t>
            </a:r>
            <a:r>
              <a:rPr lang="fr-FR" dirty="0" smtClean="0">
                <a:solidFill>
                  <a:schemeClr val="bg2">
                    <a:lumMod val="40000"/>
                    <a:lumOff val="60000"/>
                  </a:schemeClr>
                </a:solidFill>
                <a:latin typeface="Average"/>
                <a:sym typeface="Average"/>
              </a:rPr>
              <a:t>colonisation, </a:t>
            </a:r>
            <a:r>
              <a:rPr lang="fr-FR" dirty="0">
                <a:solidFill>
                  <a:schemeClr val="bg2">
                    <a:lumMod val="40000"/>
                    <a:lumOff val="60000"/>
                  </a:schemeClr>
                </a:solidFill>
                <a:latin typeface="Average"/>
                <a:sym typeface="Average"/>
              </a:rPr>
              <a:t>il n’y </a:t>
            </a:r>
            <a:r>
              <a:rPr lang="fr-FR" dirty="0">
                <a:solidFill>
                  <a:schemeClr val="accent5"/>
                </a:solidFill>
                <a:latin typeface="Average"/>
                <a:sym typeface="Average"/>
              </a:rPr>
              <a:t>aucune traduction </a:t>
            </a:r>
            <a:r>
              <a:rPr lang="fr-FR" dirty="0" smtClean="0">
                <a:solidFill>
                  <a:schemeClr val="bg2">
                    <a:lumMod val="40000"/>
                    <a:lumOff val="60000"/>
                  </a:schemeClr>
                </a:solidFill>
                <a:latin typeface="Average"/>
                <a:sym typeface="Average"/>
              </a:rPr>
              <a:t>(« nature sauvage ») permettant </a:t>
            </a:r>
            <a:r>
              <a:rPr lang="fr-FR" dirty="0">
                <a:solidFill>
                  <a:schemeClr val="bg2">
                    <a:lumMod val="40000"/>
                    <a:lumOff val="60000"/>
                  </a:schemeClr>
                </a:solidFill>
                <a:latin typeface="Average"/>
                <a:sym typeface="Average"/>
              </a:rPr>
              <a:t>de percevoir la complexité des nuances de la wilderness. </a:t>
            </a:r>
            <a:endParaRPr lang="fr-FR" dirty="0" smtClean="0">
              <a:solidFill>
                <a:schemeClr val="bg2">
                  <a:lumMod val="40000"/>
                  <a:lumOff val="60000"/>
                </a:schemeClr>
              </a:solidFill>
              <a:latin typeface="Average"/>
              <a:sym typeface="Average"/>
            </a:endParaRPr>
          </a:p>
          <a:p>
            <a:pPr algn="just"/>
            <a:endParaRPr lang="fr-FR" dirty="0">
              <a:solidFill>
                <a:schemeClr val="bg2">
                  <a:lumMod val="40000"/>
                  <a:lumOff val="60000"/>
                </a:schemeClr>
              </a:solidFill>
              <a:latin typeface="Average"/>
              <a:sym typeface="Average"/>
            </a:endParaRPr>
          </a:p>
          <a:p>
            <a:pPr algn="just"/>
            <a:r>
              <a:rPr lang="fr-FR" dirty="0" smtClean="0">
                <a:solidFill>
                  <a:schemeClr val="bg2">
                    <a:lumMod val="40000"/>
                    <a:lumOff val="60000"/>
                  </a:schemeClr>
                </a:solidFill>
                <a:latin typeface="Average"/>
                <a:sym typeface="Average"/>
              </a:rPr>
              <a:t>Les </a:t>
            </a:r>
            <a:r>
              <a:rPr lang="fr-FR" dirty="0">
                <a:solidFill>
                  <a:schemeClr val="bg2">
                    <a:lumMod val="40000"/>
                    <a:lumOff val="60000"/>
                  </a:schemeClr>
                </a:solidFill>
                <a:latin typeface="Average"/>
                <a:sym typeface="Average"/>
              </a:rPr>
              <a:t>géographes Paul Arnould et Éric </a:t>
            </a:r>
            <a:r>
              <a:rPr lang="fr-FR" dirty="0" err="1">
                <a:solidFill>
                  <a:schemeClr val="bg2">
                    <a:lumMod val="40000"/>
                    <a:lumOff val="60000"/>
                  </a:schemeClr>
                </a:solidFill>
                <a:latin typeface="Average"/>
                <a:sym typeface="Average"/>
              </a:rPr>
              <a:t>Glon</a:t>
            </a:r>
            <a:r>
              <a:rPr lang="fr-FR" dirty="0">
                <a:solidFill>
                  <a:schemeClr val="bg2">
                    <a:lumMod val="40000"/>
                    <a:lumOff val="60000"/>
                  </a:schemeClr>
                </a:solidFill>
                <a:latin typeface="Average"/>
                <a:sym typeface="Average"/>
              </a:rPr>
              <a:t> le précise bien pour </a:t>
            </a:r>
            <a:r>
              <a:rPr lang="fr-FR" dirty="0" smtClean="0">
                <a:solidFill>
                  <a:schemeClr val="bg2">
                    <a:lumMod val="40000"/>
                    <a:lumOff val="60000"/>
                  </a:schemeClr>
                </a:solidFill>
                <a:latin typeface="Average"/>
                <a:sym typeface="Average"/>
              </a:rPr>
              <a:t>tenter de définir </a:t>
            </a:r>
            <a:r>
              <a:rPr lang="fr-FR" dirty="0">
                <a:solidFill>
                  <a:schemeClr val="bg2">
                    <a:lumMod val="40000"/>
                    <a:lumOff val="60000"/>
                  </a:schemeClr>
                </a:solidFill>
                <a:latin typeface="Average"/>
                <a:sym typeface="Average"/>
              </a:rPr>
              <a:t>la notion :  « La wilderness est parfois traduite, de façon maladroite et partielle, par  sauvagerie » mais aussi par nature sauvage ou naturalité […] En fait aucune de ces interprétations ne rend compte de la complexité et de la multiplicité de sens attribuées à ce terme. La moindre de ces traductions de l’anglais au français lui ôte une grande partie de sa signification […] évoquant la pureté liée à la naissance ou la virginité […] </a:t>
            </a:r>
            <a:r>
              <a:rPr lang="fr-FR" dirty="0">
                <a:solidFill>
                  <a:schemeClr val="accent5"/>
                </a:solidFill>
                <a:latin typeface="Average"/>
                <a:sym typeface="Average"/>
              </a:rPr>
              <a:t>La wilderness est en dehors du social</a:t>
            </a:r>
            <a:r>
              <a:rPr lang="fr-FR" dirty="0">
                <a:solidFill>
                  <a:schemeClr val="bg2">
                    <a:lumMod val="40000"/>
                    <a:lumOff val="60000"/>
                  </a:schemeClr>
                </a:solidFill>
                <a:latin typeface="Average"/>
                <a:sym typeface="Average"/>
              </a:rPr>
              <a:t>. L'homme y « est tout au plus un visiteur qui ne reste pas » (Wilderness </a:t>
            </a:r>
            <a:r>
              <a:rPr lang="fr-FR" dirty="0" err="1">
                <a:solidFill>
                  <a:schemeClr val="bg2">
                    <a:lumMod val="40000"/>
                    <a:lumOff val="60000"/>
                  </a:schemeClr>
                </a:solidFill>
                <a:latin typeface="Average"/>
                <a:sym typeface="Average"/>
              </a:rPr>
              <a:t>Act</a:t>
            </a:r>
            <a:r>
              <a:rPr lang="fr-FR" dirty="0">
                <a:solidFill>
                  <a:schemeClr val="bg2">
                    <a:lumMod val="40000"/>
                    <a:lumOff val="60000"/>
                  </a:schemeClr>
                </a:solidFill>
                <a:latin typeface="Average"/>
                <a:sym typeface="Average"/>
              </a:rPr>
              <a:t>, 1964) Largement inhabitée, elle abrite parfois des groupes humains épars et non sédentaires aux cultures dîtes primitives […] </a:t>
            </a:r>
            <a:endParaRPr lang="fr-FR" dirty="0" smtClean="0">
              <a:solidFill>
                <a:schemeClr val="bg2">
                  <a:lumMod val="40000"/>
                  <a:lumOff val="60000"/>
                </a:schemeClr>
              </a:solidFill>
              <a:latin typeface="Average"/>
              <a:sym typeface="Average"/>
            </a:endParaRPr>
          </a:p>
          <a:p>
            <a:pPr algn="just"/>
            <a:endParaRPr lang="fr-FR" dirty="0">
              <a:solidFill>
                <a:schemeClr val="bg2">
                  <a:lumMod val="40000"/>
                  <a:lumOff val="60000"/>
                </a:schemeClr>
              </a:solidFill>
              <a:latin typeface="Average"/>
              <a:sym typeface="Average"/>
            </a:endParaRPr>
          </a:p>
          <a:p>
            <a:pPr algn="just"/>
            <a:r>
              <a:rPr lang="fr-FR" dirty="0" smtClean="0">
                <a:solidFill>
                  <a:schemeClr val="bg2">
                    <a:lumMod val="40000"/>
                    <a:lumOff val="60000"/>
                  </a:schemeClr>
                </a:solidFill>
                <a:latin typeface="Average"/>
                <a:sym typeface="Average"/>
              </a:rPr>
              <a:t>-&gt; Nous </a:t>
            </a:r>
            <a:r>
              <a:rPr lang="fr-FR" dirty="0">
                <a:solidFill>
                  <a:schemeClr val="bg2">
                    <a:lumMod val="40000"/>
                    <a:lumOff val="60000"/>
                  </a:schemeClr>
                </a:solidFill>
                <a:latin typeface="Average"/>
                <a:sym typeface="Average"/>
              </a:rPr>
              <a:t>retrouvons dans l’imaginaire occidental sur l’Amazonie l’idée du « vide démographique </a:t>
            </a:r>
            <a:r>
              <a:rPr lang="fr-FR" dirty="0" smtClean="0">
                <a:solidFill>
                  <a:schemeClr val="bg2">
                    <a:lumMod val="40000"/>
                    <a:lumOff val="60000"/>
                  </a:schemeClr>
                </a:solidFill>
                <a:latin typeface="Average"/>
                <a:sym typeface="Average"/>
              </a:rPr>
              <a:t>» (vs + 30 millions d’habitants en réalité), </a:t>
            </a:r>
            <a:r>
              <a:rPr lang="fr-FR" dirty="0">
                <a:solidFill>
                  <a:schemeClr val="bg2">
                    <a:lumMod val="40000"/>
                    <a:lumOff val="60000"/>
                  </a:schemeClr>
                </a:solidFill>
                <a:latin typeface="Average"/>
                <a:sym typeface="Average"/>
              </a:rPr>
              <a:t>du « hors-social </a:t>
            </a:r>
            <a:r>
              <a:rPr lang="fr-FR" dirty="0" smtClean="0">
                <a:solidFill>
                  <a:schemeClr val="bg2">
                    <a:lumMod val="40000"/>
                    <a:lumOff val="60000"/>
                  </a:schemeClr>
                </a:solidFill>
                <a:latin typeface="Average"/>
                <a:sym typeface="Average"/>
              </a:rPr>
              <a:t>» (</a:t>
            </a:r>
            <a:r>
              <a:rPr lang="fr-FR" dirty="0">
                <a:solidFill>
                  <a:schemeClr val="bg2">
                    <a:lumMod val="40000"/>
                    <a:lumOff val="60000"/>
                  </a:schemeClr>
                </a:solidFill>
                <a:latin typeface="Average"/>
                <a:sym typeface="Average"/>
              </a:rPr>
              <a:t>vs </a:t>
            </a:r>
            <a:r>
              <a:rPr lang="fr-FR" dirty="0" smtClean="0">
                <a:solidFill>
                  <a:schemeClr val="bg2">
                    <a:lumMod val="40000"/>
                    <a:lumOff val="60000"/>
                  </a:schemeClr>
                </a:solidFill>
                <a:latin typeface="Average"/>
                <a:sym typeface="Average"/>
              </a:rPr>
              <a:t>« forêt urbanisée » - Becker), </a:t>
            </a:r>
            <a:r>
              <a:rPr lang="fr-FR" dirty="0">
                <a:solidFill>
                  <a:schemeClr val="bg2">
                    <a:lumMod val="40000"/>
                    <a:lumOff val="60000"/>
                  </a:schemeClr>
                </a:solidFill>
                <a:latin typeface="Average"/>
                <a:sym typeface="Average"/>
              </a:rPr>
              <a:t>déjà contenue dans la représentation de la </a:t>
            </a:r>
            <a:r>
              <a:rPr lang="fr-FR" dirty="0" smtClean="0">
                <a:solidFill>
                  <a:schemeClr val="bg2">
                    <a:lumMod val="40000"/>
                    <a:lumOff val="60000"/>
                  </a:schemeClr>
                </a:solidFill>
                <a:latin typeface="Average"/>
                <a:sym typeface="Average"/>
              </a:rPr>
              <a:t>wilderness. </a:t>
            </a:r>
            <a:r>
              <a:rPr lang="fr-FR" dirty="0" smtClean="0">
                <a:solidFill>
                  <a:schemeClr val="bg2">
                    <a:lumMod val="40000"/>
                    <a:lumOff val="60000"/>
                  </a:schemeClr>
                </a:solidFill>
                <a:latin typeface="Average"/>
                <a:sym typeface="Average"/>
              </a:rPr>
              <a:t>Ainsi, </a:t>
            </a:r>
            <a:r>
              <a:rPr lang="fr-FR" dirty="0" smtClean="0">
                <a:solidFill>
                  <a:schemeClr val="accent5"/>
                </a:solidFill>
                <a:latin typeface="Average"/>
                <a:sym typeface="Average"/>
              </a:rPr>
              <a:t>l’imaginaire de l’Amazonie en occident réactualise en partie le mythe de la wilderness édénique dans une version orientée vers l’exotisme</a:t>
            </a:r>
            <a:r>
              <a:rPr lang="fr-FR" dirty="0" smtClean="0">
                <a:solidFill>
                  <a:schemeClr val="bg2">
                    <a:lumMod val="40000"/>
                    <a:lumOff val="60000"/>
                  </a:schemeClr>
                </a:solidFill>
                <a:latin typeface="Average"/>
                <a:sym typeface="Average"/>
              </a:rPr>
              <a:t>. Nous insistons sur ce « en partie », d’autres facteurs complexes (</a:t>
            </a:r>
            <a:r>
              <a:rPr lang="fr-FR" dirty="0" smtClean="0">
                <a:solidFill>
                  <a:schemeClr val="bg2">
                    <a:lumMod val="40000"/>
                    <a:lumOff val="60000"/>
                  </a:schemeClr>
                </a:solidFill>
                <a:latin typeface="Average"/>
                <a:sym typeface="Average"/>
              </a:rPr>
              <a:t>« bon sauvage », « poumon de la planète ») </a:t>
            </a:r>
            <a:r>
              <a:rPr lang="fr-FR" dirty="0" smtClean="0">
                <a:solidFill>
                  <a:schemeClr val="bg2">
                    <a:lumMod val="40000"/>
                    <a:lumOff val="60000"/>
                  </a:schemeClr>
                </a:solidFill>
                <a:latin typeface="Average"/>
                <a:sym typeface="Average"/>
              </a:rPr>
              <a:t>viennent stabiliser le sens de l’objet.</a:t>
            </a:r>
            <a:endParaRPr lang="fr-FR" dirty="0">
              <a:solidFill>
                <a:schemeClr val="tx1">
                  <a:lumMod val="85000"/>
                </a:schemeClr>
              </a:solidFill>
              <a:latin typeface="Average" panose="020B0604020202020204" charset="0"/>
            </a:endParaRPr>
          </a:p>
        </p:txBody>
      </p:sp>
    </p:spTree>
    <p:extLst>
      <p:ext uri="{BB962C8B-B14F-4D97-AF65-F5344CB8AC3E}">
        <p14:creationId xmlns:p14="http://schemas.microsoft.com/office/powerpoint/2010/main" val="3241819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Opinion </a:t>
            </a:r>
            <a:r>
              <a:rPr lang="fr-FR" sz="1800" dirty="0"/>
              <a:t>publique internationale et imaginaire occidental sur l’Amazonie : une globalisation du « wilderness » étasunien</a:t>
            </a:r>
            <a:br>
              <a:rPr lang="fr-FR" sz="1800" dirty="0"/>
            </a:br>
            <a:endParaRPr sz="1800" dirty="0"/>
          </a:p>
        </p:txBody>
      </p:sp>
      <p:sp>
        <p:nvSpPr>
          <p:cNvPr id="67" name="Google Shape;67;p14"/>
          <p:cNvSpPr txBox="1">
            <a:spLocks noGrp="1"/>
          </p:cNvSpPr>
          <p:nvPr>
            <p:ph type="body" idx="1"/>
          </p:nvPr>
        </p:nvSpPr>
        <p:spPr>
          <a:xfrm>
            <a:off x="-46049" y="630050"/>
            <a:ext cx="8520600" cy="3416400"/>
          </a:xfrm>
          <a:prstGeom prst="rect">
            <a:avLst/>
          </a:prstGeom>
        </p:spPr>
        <p:txBody>
          <a:bodyPr spcFirstLastPara="1" wrap="square" lIns="91425" tIns="91425" rIns="91425" bIns="91425" anchor="t" anchorCtr="0">
            <a:noAutofit/>
          </a:bodyPr>
          <a:lstStyle/>
          <a:p>
            <a:pPr marL="0" indent="0" algn="just">
              <a:spcBef>
                <a:spcPts val="1600"/>
              </a:spcBef>
              <a:buNone/>
            </a:pPr>
            <a:endParaRPr lang="fr-FR" dirty="0" smtClean="0">
              <a:solidFill>
                <a:schemeClr val="tx1">
                  <a:lumMod val="85000"/>
                </a:schemeClr>
              </a:solidFill>
            </a:endParaRPr>
          </a:p>
          <a:p>
            <a:pPr marL="0" indent="0" algn="just">
              <a:spcBef>
                <a:spcPts val="1600"/>
              </a:spcBef>
              <a:buNone/>
            </a:pPr>
            <a:endParaRPr lang="fr-FR" dirty="0" smtClean="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
        <p:nvSpPr>
          <p:cNvPr id="3" name="Rectangle 2"/>
          <p:cNvSpPr/>
          <p:nvPr/>
        </p:nvSpPr>
        <p:spPr>
          <a:xfrm>
            <a:off x="124989" y="822302"/>
            <a:ext cx="8494710" cy="3539430"/>
          </a:xfrm>
          <a:prstGeom prst="rect">
            <a:avLst/>
          </a:prstGeom>
        </p:spPr>
        <p:txBody>
          <a:bodyPr wrap="square">
            <a:spAutoFit/>
          </a:bodyPr>
          <a:lstStyle/>
          <a:p>
            <a:pPr algn="just"/>
            <a:r>
              <a:rPr lang="fr-FR" dirty="0" smtClean="0">
                <a:solidFill>
                  <a:schemeClr val="bg2">
                    <a:lumMod val="40000"/>
                    <a:lumOff val="60000"/>
                  </a:schemeClr>
                </a:solidFill>
                <a:latin typeface="Average"/>
                <a:sym typeface="Average"/>
              </a:rPr>
              <a:t>Tout </a:t>
            </a:r>
            <a:r>
              <a:rPr lang="fr-FR" dirty="0">
                <a:solidFill>
                  <a:schemeClr val="bg2">
                    <a:lumMod val="40000"/>
                    <a:lumOff val="60000"/>
                  </a:schemeClr>
                </a:solidFill>
                <a:latin typeface="Average"/>
                <a:sym typeface="Average"/>
              </a:rPr>
              <a:t>comme l’orientation spirituelle </a:t>
            </a:r>
            <a:r>
              <a:rPr lang="fr-FR" dirty="0" smtClean="0">
                <a:solidFill>
                  <a:schemeClr val="bg2">
                    <a:lumMod val="40000"/>
                    <a:lumOff val="60000"/>
                  </a:schemeClr>
                </a:solidFill>
                <a:latin typeface="Average"/>
                <a:sym typeface="Average"/>
              </a:rPr>
              <a:t>avec </a:t>
            </a:r>
            <a:r>
              <a:rPr lang="fr-FR" dirty="0">
                <a:solidFill>
                  <a:schemeClr val="bg2">
                    <a:lumMod val="40000"/>
                    <a:lumOff val="60000"/>
                  </a:schemeClr>
                </a:solidFill>
                <a:latin typeface="Average"/>
                <a:sym typeface="Average"/>
              </a:rPr>
              <a:t>la relation homme / </a:t>
            </a:r>
            <a:r>
              <a:rPr lang="fr-FR" dirty="0" smtClean="0">
                <a:solidFill>
                  <a:schemeClr val="bg2">
                    <a:lumMod val="40000"/>
                    <a:lumOff val="60000"/>
                  </a:schemeClr>
                </a:solidFill>
                <a:latin typeface="Average"/>
                <a:sym typeface="Average"/>
              </a:rPr>
              <a:t>nature </a:t>
            </a:r>
            <a:r>
              <a:rPr lang="fr-FR" dirty="0" smtClean="0">
                <a:solidFill>
                  <a:schemeClr val="accent5"/>
                </a:solidFill>
                <a:latin typeface="Average"/>
                <a:sym typeface="Average"/>
              </a:rPr>
              <a:t>se retrouvant à la fois dans la représentation de l’Amazonie en </a:t>
            </a:r>
            <a:r>
              <a:rPr lang="fr-FR" dirty="0" err="1" smtClean="0">
                <a:solidFill>
                  <a:schemeClr val="accent5"/>
                </a:solidFill>
                <a:latin typeface="Average"/>
                <a:sym typeface="Average"/>
              </a:rPr>
              <a:t>ociddent</a:t>
            </a:r>
            <a:r>
              <a:rPr lang="fr-FR" dirty="0" smtClean="0">
                <a:solidFill>
                  <a:schemeClr val="accent5"/>
                </a:solidFill>
                <a:latin typeface="Average"/>
                <a:sym typeface="Average"/>
              </a:rPr>
              <a:t> et dans l’idée de wilderness.</a:t>
            </a:r>
            <a:endParaRPr lang="fr-FR" dirty="0">
              <a:solidFill>
                <a:schemeClr val="accent5"/>
              </a:solidFill>
              <a:latin typeface="Average"/>
              <a:sym typeface="Average"/>
            </a:endParaRPr>
          </a:p>
          <a:p>
            <a:pPr algn="just"/>
            <a:endParaRPr lang="fr-FR" dirty="0">
              <a:solidFill>
                <a:schemeClr val="tx1">
                  <a:lumMod val="85000"/>
                </a:schemeClr>
              </a:solidFill>
              <a:latin typeface="Average" panose="020B0604020202020204" charset="0"/>
              <a:sym typeface="Average"/>
            </a:endParaRPr>
          </a:p>
          <a:p>
            <a:pPr algn="just"/>
            <a:r>
              <a:rPr lang="fr-FR" dirty="0">
                <a:solidFill>
                  <a:schemeClr val="tx1">
                    <a:lumMod val="85000"/>
                  </a:schemeClr>
                </a:solidFill>
                <a:latin typeface="Average" panose="020B0604020202020204" charset="0"/>
              </a:rPr>
              <a:t>Selon la géographe Marie-Josée Bourgeois : « </a:t>
            </a:r>
            <a:r>
              <a:rPr lang="fr-FR" dirty="0">
                <a:solidFill>
                  <a:schemeClr val="accent5"/>
                </a:solidFill>
                <a:latin typeface="Average" panose="020B0604020202020204" charset="0"/>
              </a:rPr>
              <a:t>le concept de wilderness est fondé sur un mysticisme de la nature </a:t>
            </a:r>
            <a:r>
              <a:rPr lang="fr-FR" dirty="0">
                <a:solidFill>
                  <a:schemeClr val="tx1">
                    <a:lumMod val="85000"/>
                  </a:schemeClr>
                </a:solidFill>
                <a:latin typeface="Average" panose="020B0604020202020204" charset="0"/>
              </a:rPr>
              <a:t>[…] Pour les premiers pionniers, la wilderness avait un côté mystique que l'on peut relier avec les mythes et légendes provenant du nord de l'Europe. Elle était perçue comme noire, mystérieuse et faite de forêts inhabitées. Les premiers pionniers donnaient libre cours à leur imagination et la noirceur de la nuit venait ajouter à ce mystère. Pour les yeux effarés, la branche d'arbre devenait grotesque et le vent qui soufflait ressemblait à un cri étrange. La forêt sauvage semblait animée de ·multiples créatures fantastiques, et ces créatures se cachaient dans la profondeur des forêts. » Néanmoins, la wilderness s’inscrit aussi dans la culture chrétienne et notamment protestante dans sa définition durant la même époque, comme le rappel la chercheuse : « </a:t>
            </a:r>
            <a:r>
              <a:rPr lang="fr-FR" dirty="0">
                <a:solidFill>
                  <a:schemeClr val="accent5"/>
                </a:solidFill>
                <a:latin typeface="Average" panose="020B0604020202020204" charset="0"/>
              </a:rPr>
              <a:t>La wilderness […] n’est pas sans rappeler l’</a:t>
            </a:r>
            <a:r>
              <a:rPr lang="fr-FR" dirty="0" err="1">
                <a:solidFill>
                  <a:schemeClr val="accent5"/>
                </a:solidFill>
                <a:latin typeface="Average" panose="020B0604020202020204" charset="0"/>
              </a:rPr>
              <a:t>eden</a:t>
            </a:r>
            <a:r>
              <a:rPr lang="fr-FR" dirty="0">
                <a:solidFill>
                  <a:schemeClr val="tx1">
                    <a:lumMod val="85000"/>
                  </a:schemeClr>
                </a:solidFill>
                <a:latin typeface="Average" panose="020B0604020202020204" charset="0"/>
              </a:rPr>
              <a:t>. Elle devient la récompense de cette longue errance après un déracinement et un long périple transatlantique. </a:t>
            </a:r>
            <a:r>
              <a:rPr lang="fr-FR" dirty="0" smtClean="0">
                <a:solidFill>
                  <a:schemeClr val="tx1">
                    <a:lumMod val="85000"/>
                  </a:schemeClr>
                </a:solidFill>
                <a:latin typeface="Average" panose="020B0604020202020204" charset="0"/>
              </a:rPr>
              <a:t>»</a:t>
            </a:r>
          </a:p>
          <a:p>
            <a:pPr algn="just"/>
            <a:endParaRPr lang="fr-FR" dirty="0">
              <a:solidFill>
                <a:schemeClr val="tx1">
                  <a:lumMod val="85000"/>
                </a:schemeClr>
              </a:solidFill>
              <a:latin typeface="Average" panose="020B0604020202020204" charset="0"/>
            </a:endParaRPr>
          </a:p>
          <a:p>
            <a:pPr algn="just"/>
            <a:r>
              <a:rPr lang="fr-FR" dirty="0" smtClean="0">
                <a:solidFill>
                  <a:schemeClr val="accent5"/>
                </a:solidFill>
                <a:latin typeface="Average" panose="020B0604020202020204" charset="0"/>
              </a:rPr>
              <a:t>« L’</a:t>
            </a:r>
            <a:r>
              <a:rPr lang="fr-FR" dirty="0" err="1" smtClean="0">
                <a:solidFill>
                  <a:schemeClr val="accent5"/>
                </a:solidFill>
                <a:latin typeface="Average" panose="020B0604020202020204" charset="0"/>
              </a:rPr>
              <a:t>eden</a:t>
            </a:r>
            <a:r>
              <a:rPr lang="fr-FR" dirty="0" smtClean="0">
                <a:solidFill>
                  <a:schemeClr val="accent5"/>
                </a:solidFill>
                <a:latin typeface="Average" panose="020B0604020202020204" charset="0"/>
              </a:rPr>
              <a:t> » </a:t>
            </a:r>
            <a:r>
              <a:rPr lang="fr-FR" dirty="0" smtClean="0">
                <a:solidFill>
                  <a:schemeClr val="tx1">
                    <a:lumMod val="85000"/>
                  </a:schemeClr>
                </a:solidFill>
                <a:latin typeface="Average" panose="020B0604020202020204" charset="0"/>
              </a:rPr>
              <a:t>étant un qualificatif régulier et significatif pour </a:t>
            </a:r>
            <a:r>
              <a:rPr lang="fr-FR" dirty="0" smtClean="0">
                <a:solidFill>
                  <a:schemeClr val="accent5"/>
                </a:solidFill>
                <a:latin typeface="Average" panose="020B0604020202020204" charset="0"/>
              </a:rPr>
              <a:t>décrire l’Amazonie </a:t>
            </a:r>
            <a:r>
              <a:rPr lang="fr-FR" dirty="0" smtClean="0">
                <a:solidFill>
                  <a:schemeClr val="tx1">
                    <a:lumMod val="85000"/>
                  </a:schemeClr>
                </a:solidFill>
                <a:latin typeface="Average" panose="020B0604020202020204" charset="0"/>
              </a:rPr>
              <a:t>en occident. </a:t>
            </a:r>
            <a:endParaRPr lang="fr-FR" dirty="0">
              <a:solidFill>
                <a:schemeClr val="tx1">
                  <a:lumMod val="85000"/>
                </a:schemeClr>
              </a:solidFill>
              <a:latin typeface="Average" panose="020B0604020202020204" charset="0"/>
            </a:endParaRPr>
          </a:p>
          <a:p>
            <a:pPr algn="just"/>
            <a:endParaRPr lang="fr-FR" dirty="0">
              <a:solidFill>
                <a:schemeClr val="tx1">
                  <a:lumMod val="85000"/>
                </a:schemeClr>
              </a:solidFill>
              <a:latin typeface="Average" panose="020B0604020202020204" charset="0"/>
            </a:endParaRPr>
          </a:p>
        </p:txBody>
      </p:sp>
    </p:spTree>
    <p:extLst>
      <p:ext uri="{BB962C8B-B14F-4D97-AF65-F5344CB8AC3E}">
        <p14:creationId xmlns:p14="http://schemas.microsoft.com/office/powerpoint/2010/main" val="46646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Opinion </a:t>
            </a:r>
            <a:r>
              <a:rPr lang="fr-FR" sz="1800" dirty="0"/>
              <a:t>publique internationale et imaginaire occidental sur l’Amazonie : une globalisation du « wilderness » </a:t>
            </a:r>
            <a:r>
              <a:rPr lang="fr-FR" sz="1800" dirty="0" smtClean="0"/>
              <a:t>étasunien</a:t>
            </a:r>
            <a:br>
              <a:rPr lang="fr-FR" sz="1800" dirty="0" smtClean="0"/>
            </a:br>
            <a:r>
              <a:rPr lang="fr-FR" sz="1800" dirty="0"/>
              <a:t/>
            </a:r>
            <a:br>
              <a:rPr lang="fr-FR" sz="1800" dirty="0"/>
            </a:br>
            <a:r>
              <a:rPr lang="fr-FR" sz="1800" dirty="0"/>
              <a:t/>
            </a:r>
            <a:br>
              <a:rPr lang="fr-FR" sz="1800" dirty="0"/>
            </a:br>
            <a:endParaRPr sz="1800" dirty="0"/>
          </a:p>
        </p:txBody>
      </p:sp>
      <p:sp>
        <p:nvSpPr>
          <p:cNvPr id="67" name="Google Shape;67;p14"/>
          <p:cNvSpPr txBox="1">
            <a:spLocks noGrp="1"/>
          </p:cNvSpPr>
          <p:nvPr>
            <p:ph type="body" idx="1"/>
          </p:nvPr>
        </p:nvSpPr>
        <p:spPr>
          <a:xfrm>
            <a:off x="-46049" y="630050"/>
            <a:ext cx="8520600" cy="3416400"/>
          </a:xfrm>
          <a:prstGeom prst="rect">
            <a:avLst/>
          </a:prstGeom>
        </p:spPr>
        <p:txBody>
          <a:bodyPr spcFirstLastPara="1" wrap="square" lIns="91425" tIns="91425" rIns="91425" bIns="91425" anchor="t" anchorCtr="0">
            <a:noAutofit/>
          </a:bodyPr>
          <a:lstStyle/>
          <a:p>
            <a:pPr marL="0" indent="0" algn="just">
              <a:spcBef>
                <a:spcPts val="1600"/>
              </a:spcBef>
              <a:buNone/>
            </a:pPr>
            <a:endParaRPr lang="fr-FR" dirty="0" smtClean="0">
              <a:solidFill>
                <a:schemeClr val="tx1">
                  <a:lumMod val="85000"/>
                </a:schemeClr>
              </a:solidFill>
            </a:endParaRPr>
          </a:p>
          <a:p>
            <a:pPr marL="0" indent="0" algn="just">
              <a:spcBef>
                <a:spcPts val="1600"/>
              </a:spcBef>
              <a:buNone/>
            </a:pPr>
            <a:endParaRPr lang="fr-FR" dirty="0" smtClean="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sp>
        <p:nvSpPr>
          <p:cNvPr id="3" name="Rectangle 2"/>
          <p:cNvSpPr/>
          <p:nvPr/>
        </p:nvSpPr>
        <p:spPr>
          <a:xfrm>
            <a:off x="124989" y="822302"/>
            <a:ext cx="6553390" cy="4462760"/>
          </a:xfrm>
          <a:prstGeom prst="rect">
            <a:avLst/>
          </a:prstGeom>
        </p:spPr>
        <p:txBody>
          <a:bodyPr wrap="square">
            <a:spAutoFit/>
          </a:bodyPr>
          <a:lstStyle/>
          <a:p>
            <a:pPr algn="just"/>
            <a:r>
              <a:rPr lang="fr-FR" sz="1800" dirty="0" smtClean="0">
                <a:solidFill>
                  <a:schemeClr val="bg2">
                    <a:lumMod val="40000"/>
                    <a:lumOff val="60000"/>
                  </a:schemeClr>
                </a:solidFill>
                <a:latin typeface="Average"/>
                <a:sym typeface="Average"/>
              </a:rPr>
              <a:t>Le </a:t>
            </a:r>
            <a:r>
              <a:rPr lang="fr-FR" sz="1800" dirty="0">
                <a:solidFill>
                  <a:schemeClr val="accent5"/>
                </a:solidFill>
                <a:latin typeface="Average"/>
                <a:sym typeface="Average"/>
              </a:rPr>
              <a:t>soft power </a:t>
            </a:r>
            <a:r>
              <a:rPr lang="fr-FR" sz="1800" dirty="0">
                <a:solidFill>
                  <a:schemeClr val="bg2">
                    <a:lumMod val="40000"/>
                    <a:lumOff val="60000"/>
                  </a:schemeClr>
                </a:solidFill>
                <a:latin typeface="Average"/>
                <a:sym typeface="Average"/>
              </a:rPr>
              <a:t>Américain s’illustre </a:t>
            </a:r>
            <a:r>
              <a:rPr lang="fr-FR" sz="1800" dirty="0" smtClean="0">
                <a:solidFill>
                  <a:schemeClr val="bg2">
                    <a:lumMod val="40000"/>
                    <a:lumOff val="60000"/>
                  </a:schemeClr>
                </a:solidFill>
                <a:latin typeface="Average"/>
                <a:sym typeface="Average"/>
              </a:rPr>
              <a:t>donc </a:t>
            </a:r>
            <a:r>
              <a:rPr lang="fr-FR" sz="1800" dirty="0">
                <a:solidFill>
                  <a:schemeClr val="bg2">
                    <a:lumMod val="40000"/>
                    <a:lumOff val="60000"/>
                  </a:schemeClr>
                </a:solidFill>
                <a:latin typeface="Average"/>
                <a:sym typeface="Average"/>
              </a:rPr>
              <a:t>par la globalisation du « wilderness », en tant que particularisme étasunien à ses débuts, influencé directement par la culture </a:t>
            </a:r>
            <a:r>
              <a:rPr lang="fr-FR" sz="1800" dirty="0" smtClean="0">
                <a:solidFill>
                  <a:schemeClr val="bg2">
                    <a:lumMod val="40000"/>
                    <a:lumOff val="60000"/>
                  </a:schemeClr>
                </a:solidFill>
                <a:latin typeface="Average"/>
                <a:sym typeface="Average"/>
              </a:rPr>
              <a:t>Américaine, </a:t>
            </a:r>
            <a:r>
              <a:rPr lang="fr-FR" sz="1800" dirty="0">
                <a:solidFill>
                  <a:schemeClr val="bg2">
                    <a:lumMod val="40000"/>
                    <a:lumOff val="60000"/>
                  </a:schemeClr>
                </a:solidFill>
                <a:latin typeface="Average"/>
                <a:sym typeface="Average"/>
              </a:rPr>
              <a:t>le  </a:t>
            </a:r>
            <a:r>
              <a:rPr lang="fr-FR" sz="1800" dirty="0" smtClean="0">
                <a:solidFill>
                  <a:schemeClr val="bg2">
                    <a:lumMod val="40000"/>
                    <a:lumOff val="60000"/>
                  </a:schemeClr>
                </a:solidFill>
                <a:latin typeface="Average"/>
                <a:sym typeface="Average"/>
              </a:rPr>
              <a:t>transcendantalisme de Thoreau, l’histoire </a:t>
            </a:r>
            <a:r>
              <a:rPr lang="fr-FR" sz="1800" dirty="0">
                <a:solidFill>
                  <a:schemeClr val="bg2">
                    <a:lumMod val="40000"/>
                    <a:lumOff val="60000"/>
                  </a:schemeClr>
                </a:solidFill>
                <a:latin typeface="Average"/>
                <a:sym typeface="Average"/>
              </a:rPr>
              <a:t>du pays. Comment cette globalisation étasunienne se produit ? </a:t>
            </a:r>
            <a:endParaRPr lang="fr-FR" sz="1800" dirty="0" smtClean="0">
              <a:solidFill>
                <a:schemeClr val="bg2">
                  <a:lumMod val="40000"/>
                  <a:lumOff val="60000"/>
                </a:schemeClr>
              </a:solidFill>
              <a:latin typeface="Average"/>
              <a:sym typeface="Average"/>
            </a:endParaRPr>
          </a:p>
          <a:p>
            <a:pPr algn="just"/>
            <a:endParaRPr lang="fr-FR" sz="1800" dirty="0">
              <a:solidFill>
                <a:schemeClr val="bg2">
                  <a:lumMod val="40000"/>
                  <a:lumOff val="60000"/>
                </a:schemeClr>
              </a:solidFill>
              <a:latin typeface="Average"/>
              <a:sym typeface="Average"/>
            </a:endParaRPr>
          </a:p>
          <a:p>
            <a:pPr algn="just"/>
            <a:r>
              <a:rPr lang="fr-FR" sz="1800" dirty="0" smtClean="0">
                <a:solidFill>
                  <a:schemeClr val="bg2">
                    <a:lumMod val="40000"/>
                    <a:lumOff val="60000"/>
                  </a:schemeClr>
                </a:solidFill>
                <a:latin typeface="Average"/>
                <a:sym typeface="Average"/>
              </a:rPr>
              <a:t>Via </a:t>
            </a:r>
            <a:r>
              <a:rPr lang="fr-FR" sz="1800" dirty="0">
                <a:solidFill>
                  <a:schemeClr val="bg2">
                    <a:lumMod val="40000"/>
                    <a:lumOff val="60000"/>
                  </a:schemeClr>
                </a:solidFill>
                <a:latin typeface="Average"/>
                <a:sym typeface="Average"/>
              </a:rPr>
              <a:t>les films hollywoodiens et la culture de masse des USA. Mais aussi, via les principales ONG écologistes, comme Greenpeace, sont Américaines ou Américanisés.  </a:t>
            </a:r>
            <a:r>
              <a:rPr lang="fr-FR" sz="1800" dirty="0" smtClean="0">
                <a:solidFill>
                  <a:schemeClr val="bg2">
                    <a:lumMod val="40000"/>
                    <a:lumOff val="60000"/>
                  </a:schemeClr>
                </a:solidFill>
                <a:latin typeface="Average"/>
                <a:sym typeface="Average"/>
              </a:rPr>
              <a:t>Selon le chercheur </a:t>
            </a:r>
            <a:r>
              <a:rPr lang="fr-FR" sz="1800" dirty="0">
                <a:solidFill>
                  <a:schemeClr val="accent5"/>
                </a:solidFill>
                <a:latin typeface="Average"/>
                <a:sym typeface="Average"/>
              </a:rPr>
              <a:t>Jonas da Silva Gomes </a:t>
            </a:r>
            <a:r>
              <a:rPr lang="fr-FR" sz="1800" dirty="0" err="1">
                <a:solidFill>
                  <a:schemeClr val="accent5"/>
                </a:solidFill>
                <a:latin typeface="Average"/>
                <a:sym typeface="Average"/>
              </a:rPr>
              <a:t>Júnior</a:t>
            </a:r>
            <a:r>
              <a:rPr lang="fr-FR" sz="1800" dirty="0">
                <a:solidFill>
                  <a:schemeClr val="accent5"/>
                </a:solidFill>
                <a:latin typeface="Average"/>
                <a:sym typeface="Average"/>
              </a:rPr>
              <a:t> </a:t>
            </a:r>
            <a:r>
              <a:rPr lang="fr-FR" sz="1800" dirty="0" smtClean="0">
                <a:solidFill>
                  <a:schemeClr val="bg2">
                    <a:lumMod val="40000"/>
                    <a:lumOff val="60000"/>
                  </a:schemeClr>
                </a:solidFill>
                <a:latin typeface="Average"/>
                <a:sym typeface="Average"/>
              </a:rPr>
              <a:t>(</a:t>
            </a:r>
            <a:r>
              <a:rPr lang="fr-FR" sz="1800" dirty="0" err="1" smtClean="0">
                <a:solidFill>
                  <a:schemeClr val="bg2">
                    <a:lumMod val="40000"/>
                    <a:lumOff val="60000"/>
                  </a:schemeClr>
                </a:solidFill>
                <a:latin typeface="Average"/>
                <a:sym typeface="Average"/>
              </a:rPr>
              <a:t>Universidade</a:t>
            </a:r>
            <a:r>
              <a:rPr lang="fr-FR" sz="1800" dirty="0" smtClean="0">
                <a:solidFill>
                  <a:schemeClr val="bg2">
                    <a:lumMod val="40000"/>
                    <a:lumOff val="60000"/>
                  </a:schemeClr>
                </a:solidFill>
                <a:latin typeface="Average"/>
                <a:sym typeface="Average"/>
              </a:rPr>
              <a:t> </a:t>
            </a:r>
            <a:r>
              <a:rPr lang="fr-FR" sz="1800" dirty="0" err="1">
                <a:solidFill>
                  <a:schemeClr val="bg2">
                    <a:lumMod val="40000"/>
                    <a:lumOff val="60000"/>
                  </a:schemeClr>
                </a:solidFill>
                <a:latin typeface="Average"/>
                <a:sym typeface="Average"/>
              </a:rPr>
              <a:t>Federal</a:t>
            </a:r>
            <a:r>
              <a:rPr lang="fr-FR" sz="1800" dirty="0">
                <a:solidFill>
                  <a:schemeClr val="bg2">
                    <a:lumMod val="40000"/>
                    <a:lumOff val="60000"/>
                  </a:schemeClr>
                </a:solidFill>
                <a:latin typeface="Average"/>
                <a:sym typeface="Average"/>
              </a:rPr>
              <a:t> do </a:t>
            </a:r>
            <a:r>
              <a:rPr lang="fr-FR" sz="1800" dirty="0" smtClean="0">
                <a:solidFill>
                  <a:schemeClr val="bg2">
                    <a:lumMod val="40000"/>
                    <a:lumOff val="60000"/>
                  </a:schemeClr>
                </a:solidFill>
                <a:latin typeface="Average"/>
                <a:sym typeface="Average"/>
              </a:rPr>
              <a:t>Amazonas) : </a:t>
            </a:r>
            <a:r>
              <a:rPr lang="fr-FR" sz="1800" dirty="0">
                <a:solidFill>
                  <a:schemeClr val="bg2">
                    <a:lumMod val="40000"/>
                    <a:lumOff val="60000"/>
                  </a:schemeClr>
                </a:solidFill>
                <a:latin typeface="Average"/>
                <a:sym typeface="Average"/>
              </a:rPr>
              <a:t>« Les ONG sont l'un des principaux fabricants de représentations et connaissances sur l'Amazonie. ». </a:t>
            </a:r>
            <a:r>
              <a:rPr lang="fr-FR" sz="1800" dirty="0" smtClean="0">
                <a:solidFill>
                  <a:schemeClr val="bg2">
                    <a:lumMod val="40000"/>
                    <a:lumOff val="60000"/>
                  </a:schemeClr>
                </a:solidFill>
                <a:latin typeface="Average"/>
                <a:sym typeface="Average"/>
              </a:rPr>
              <a:t>De plus, il y a une redécouverte tendance des écrits de Thoreau en occident. On </a:t>
            </a:r>
            <a:r>
              <a:rPr lang="fr-FR" sz="1800" dirty="0">
                <a:solidFill>
                  <a:schemeClr val="bg2">
                    <a:lumMod val="40000"/>
                    <a:lumOff val="60000"/>
                  </a:schemeClr>
                </a:solidFill>
                <a:latin typeface="Average"/>
                <a:sym typeface="Average"/>
              </a:rPr>
              <a:t>comprend donc </a:t>
            </a:r>
            <a:r>
              <a:rPr lang="fr-FR" sz="1800" dirty="0">
                <a:solidFill>
                  <a:schemeClr val="accent5"/>
                </a:solidFill>
                <a:latin typeface="Average"/>
                <a:sym typeface="Average"/>
              </a:rPr>
              <a:t>la place dominante </a:t>
            </a:r>
            <a:r>
              <a:rPr lang="fr-FR" sz="1800" dirty="0" smtClean="0">
                <a:solidFill>
                  <a:schemeClr val="accent5"/>
                </a:solidFill>
                <a:latin typeface="Average"/>
                <a:sym typeface="Average"/>
              </a:rPr>
              <a:t>et globalisée du </a:t>
            </a:r>
            <a:r>
              <a:rPr lang="fr-FR" sz="1800" dirty="0">
                <a:solidFill>
                  <a:schemeClr val="accent5"/>
                </a:solidFill>
                <a:latin typeface="Average"/>
                <a:sym typeface="Average"/>
              </a:rPr>
              <a:t>wilderness dans </a:t>
            </a:r>
            <a:r>
              <a:rPr lang="fr-FR" sz="1800" dirty="0" smtClean="0">
                <a:solidFill>
                  <a:schemeClr val="accent5"/>
                </a:solidFill>
                <a:latin typeface="Average"/>
                <a:sym typeface="Average"/>
              </a:rPr>
              <a:t>les </a:t>
            </a:r>
            <a:r>
              <a:rPr lang="fr-FR" sz="1800" dirty="0">
                <a:solidFill>
                  <a:schemeClr val="accent5"/>
                </a:solidFill>
                <a:latin typeface="Average"/>
                <a:sym typeface="Average"/>
              </a:rPr>
              <a:t>représentations de </a:t>
            </a:r>
            <a:r>
              <a:rPr lang="fr-FR" sz="1800" dirty="0" smtClean="0">
                <a:solidFill>
                  <a:schemeClr val="accent5"/>
                </a:solidFill>
                <a:latin typeface="Average"/>
                <a:sym typeface="Average"/>
              </a:rPr>
              <a:t>l’Amazonie </a:t>
            </a:r>
            <a:r>
              <a:rPr lang="fr-FR" sz="1800" dirty="0" smtClean="0">
                <a:solidFill>
                  <a:schemeClr val="bg2">
                    <a:lumMod val="40000"/>
                    <a:lumOff val="60000"/>
                  </a:schemeClr>
                </a:solidFill>
                <a:latin typeface="Average"/>
                <a:sym typeface="Average"/>
              </a:rPr>
              <a:t>…  </a:t>
            </a:r>
          </a:p>
          <a:p>
            <a:pPr algn="just"/>
            <a:endParaRPr lang="fr-FR" dirty="0">
              <a:solidFill>
                <a:schemeClr val="accent5"/>
              </a:solidFill>
            </a:endParaRPr>
          </a:p>
        </p:txBody>
      </p:sp>
      <p:pic>
        <p:nvPicPr>
          <p:cNvPr id="4" name="Image 3"/>
          <p:cNvPicPr>
            <a:picLocks noChangeAspect="1"/>
          </p:cNvPicPr>
          <p:nvPr/>
        </p:nvPicPr>
        <p:blipFill>
          <a:blip r:embed="rId4"/>
          <a:stretch>
            <a:fillRect/>
          </a:stretch>
        </p:blipFill>
        <p:spPr>
          <a:xfrm>
            <a:off x="6827499" y="1108800"/>
            <a:ext cx="1719626" cy="2713320"/>
          </a:xfrm>
          <a:prstGeom prst="rect">
            <a:avLst/>
          </a:prstGeom>
        </p:spPr>
      </p:pic>
    </p:spTree>
    <p:extLst>
      <p:ext uri="{BB962C8B-B14F-4D97-AF65-F5344CB8AC3E}">
        <p14:creationId xmlns:p14="http://schemas.microsoft.com/office/powerpoint/2010/main" val="3404723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102947"/>
            <a:ext cx="8520600" cy="572700"/>
          </a:xfrm>
          <a:prstGeom prst="rect">
            <a:avLst/>
          </a:prstGeom>
        </p:spPr>
        <p:txBody>
          <a:bodyPr spcFirstLastPara="1" wrap="square" lIns="91425" tIns="91425" rIns="91425" bIns="91425" anchor="t" anchorCtr="0">
            <a:noAutofit/>
          </a:bodyPr>
          <a:lstStyle/>
          <a:p>
            <a:r>
              <a:rPr lang="fr-FR" sz="1800" dirty="0" smtClean="0"/>
              <a:t>Opinion </a:t>
            </a:r>
            <a:r>
              <a:rPr lang="fr-FR" sz="1800" dirty="0"/>
              <a:t>publique internationale et imaginaire occidental sur l’Amazonie : une globalisation du « wilderness » étasunien</a:t>
            </a:r>
            <a:br>
              <a:rPr lang="fr-FR" sz="1800" dirty="0"/>
            </a:br>
            <a:endParaRPr sz="1800" dirty="0"/>
          </a:p>
        </p:txBody>
      </p:sp>
      <p:sp>
        <p:nvSpPr>
          <p:cNvPr id="67" name="Google Shape;67;p14"/>
          <p:cNvSpPr txBox="1">
            <a:spLocks noGrp="1"/>
          </p:cNvSpPr>
          <p:nvPr>
            <p:ph type="body" idx="1"/>
          </p:nvPr>
        </p:nvSpPr>
        <p:spPr>
          <a:xfrm>
            <a:off x="-46049" y="630050"/>
            <a:ext cx="8520600" cy="3416400"/>
          </a:xfrm>
          <a:prstGeom prst="rect">
            <a:avLst/>
          </a:prstGeom>
        </p:spPr>
        <p:txBody>
          <a:bodyPr spcFirstLastPara="1" wrap="square" lIns="91425" tIns="91425" rIns="91425" bIns="91425" anchor="t" anchorCtr="0">
            <a:noAutofit/>
          </a:bodyPr>
          <a:lstStyle/>
          <a:p>
            <a:pPr marL="0" indent="0" algn="just">
              <a:spcBef>
                <a:spcPts val="1600"/>
              </a:spcBef>
              <a:buNone/>
            </a:pPr>
            <a:endParaRPr lang="fr-FR" dirty="0" smtClean="0">
              <a:solidFill>
                <a:schemeClr val="tx1">
                  <a:lumMod val="85000"/>
                </a:schemeClr>
              </a:solidFill>
            </a:endParaRPr>
          </a:p>
          <a:p>
            <a:pPr marL="0" indent="0" algn="just">
              <a:spcBef>
                <a:spcPts val="1600"/>
              </a:spcBef>
              <a:buNone/>
            </a:pPr>
            <a:endParaRPr lang="fr-FR" dirty="0" smtClean="0">
              <a:solidFill>
                <a:schemeClr val="tx1">
                  <a:lumMod val="85000"/>
                </a:schemeClr>
              </a:solidFill>
            </a:endParaRPr>
          </a:p>
        </p:txBody>
      </p:sp>
      <p:pic>
        <p:nvPicPr>
          <p:cNvPr id="2" name="Image 1"/>
          <p:cNvPicPr>
            <a:picLocks noChangeAspect="1"/>
          </p:cNvPicPr>
          <p:nvPr/>
        </p:nvPicPr>
        <p:blipFill>
          <a:blip r:embed="rId3"/>
          <a:stretch>
            <a:fillRect/>
          </a:stretch>
        </p:blipFill>
        <p:spPr>
          <a:xfrm>
            <a:off x="8619699" y="2860675"/>
            <a:ext cx="524301" cy="237155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701" y="1060879"/>
            <a:ext cx="5059083" cy="3512674"/>
          </a:xfrm>
          <a:prstGeom prst="rect">
            <a:avLst/>
          </a:prstGeom>
        </p:spPr>
      </p:pic>
    </p:spTree>
    <p:extLst>
      <p:ext uri="{BB962C8B-B14F-4D97-AF65-F5344CB8AC3E}">
        <p14:creationId xmlns:p14="http://schemas.microsoft.com/office/powerpoint/2010/main" val="3039777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1465</Words>
  <Application>Microsoft Office PowerPoint</Application>
  <PresentationFormat>Affichage à l'écran (16:9)</PresentationFormat>
  <Paragraphs>134</Paragraphs>
  <Slides>26</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Oswald</vt:lpstr>
      <vt:lpstr>Arial</vt:lpstr>
      <vt:lpstr>Wingdings</vt:lpstr>
      <vt:lpstr>Average</vt:lpstr>
      <vt:lpstr>Slate</vt:lpstr>
      <vt:lpstr>Social construction and globalization of wilderness : international public opinion vs people's doubts in  the case of Amazon rainforest</vt:lpstr>
      <vt:lpstr>3 AXES DE  RÉFLEXION</vt:lpstr>
      <vt:lpstr>Opinion publique internationale et imaginaire occidental sur l’Amazonie : une globalisation du « wilderness » étasunien </vt:lpstr>
      <vt:lpstr>Thèse  - « L'opinion publique internationale et les représentations médiatiques de l'Amazonie dans le monde occidental : une approche communicationnelle des enjeux géopolitiques et environnementaux d'un territoire symbolique en recomposition ».</vt:lpstr>
      <vt:lpstr>Opinion publique internationale et imaginaire occidental sur l’Amazonie : une globalisation du « wilderness » étasunien </vt:lpstr>
      <vt:lpstr>Opinion publique internationale et imaginaire occidental sur l’Amazonie : une globalisation du « wilderness » étasunien </vt:lpstr>
      <vt:lpstr>Opinion publique internationale et imaginaire occidental sur l’Amazonie : une globalisation du « wilderness » étasunien </vt:lpstr>
      <vt:lpstr>Opinion publique internationale et imaginaire occidental sur l’Amazonie : une globalisation du « wilderness » étasunien   </vt:lpstr>
      <vt:lpstr>Opinion publique internationale et imaginaire occidental sur l’Amazonie : une globalisation du « wilderness » étasunien </vt:lpstr>
      <vt:lpstr>Chaos environnemental et impunité perçue : une hégémonie culturelle vers le développement sauvage   </vt:lpstr>
      <vt:lpstr>Le chaos environnemental Brésilien : impunité vécue et perçue  </vt:lpstr>
      <vt:lpstr>Le chaos environnemental Brésilien : impunité vécue et perçue  </vt:lpstr>
      <vt:lpstr>Le chaos environnemental Brésilien : impunité vécue et perçue  </vt:lpstr>
      <vt:lpstr>Le chaos environnemental Brésilien : impunité vécue et perçue  </vt:lpstr>
      <vt:lpstr>Le chaos environnemental Brésilien : impunité vécue et perçue  </vt:lpstr>
      <vt:lpstr>Le chaos environnemental Brésilien : impunité vécue et perçue  </vt:lpstr>
      <vt:lpstr>Le chaos environnsemental Brésilien : impunité vécue et perçue  </vt:lpstr>
      <vt:lpstr>Présentation PowerPoint</vt:lpstr>
      <vt:lpstr>Le chaos environnemental Brésilien : impunité vécue et perçue  </vt:lpstr>
      <vt:lpstr>La place de la technologie pour réconcilier deux visions dichotomiques du territoire   </vt:lpstr>
      <vt:lpstr>La place de la technologie pour réconcilier deux visions dichotomiques du territoire    </vt:lpstr>
      <vt:lpstr>La place de la technologie pour réconcilier deux visions dichotomiques du territoire    </vt:lpstr>
      <vt:lpstr>La place de la technologie pour réconcilier deux visions dichotomiques du territoire    </vt:lpstr>
      <vt:lpstr>La place de la technologie pour réconcilier deux visions dichotomiques du territoire    </vt:lpstr>
      <vt:lpstr>La place de la technologie pour réconcilier deux visions dichotomiques du territoire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construction and globalization of wilderness : international public opinion vs people's doubts in  the case of Amazon rainforest</dc:title>
  <cp:lastModifiedBy>Pierre Cilluffo Grimaldi</cp:lastModifiedBy>
  <cp:revision>50</cp:revision>
  <dcterms:modified xsi:type="dcterms:W3CDTF">2022-11-15T14:45:46Z</dcterms:modified>
</cp:coreProperties>
</file>